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4"/>
  </p:sldMasterIdLst>
  <p:notesMasterIdLst>
    <p:notesMasterId r:id="rId28"/>
  </p:notesMasterIdLst>
  <p:sldIdLst>
    <p:sldId id="256" r:id="rId5"/>
    <p:sldId id="257" r:id="rId6"/>
    <p:sldId id="258" r:id="rId7"/>
    <p:sldId id="260" r:id="rId8"/>
    <p:sldId id="261" r:id="rId9"/>
    <p:sldId id="262" r:id="rId10"/>
    <p:sldId id="263" r:id="rId11"/>
    <p:sldId id="264" r:id="rId12"/>
    <p:sldId id="273" r:id="rId13"/>
    <p:sldId id="259" r:id="rId14"/>
    <p:sldId id="265" r:id="rId15"/>
    <p:sldId id="266" r:id="rId16"/>
    <p:sldId id="267" r:id="rId17"/>
    <p:sldId id="269" r:id="rId18"/>
    <p:sldId id="270" r:id="rId19"/>
    <p:sldId id="271" r:id="rId20"/>
    <p:sldId id="272" r:id="rId21"/>
    <p:sldId id="279" r:id="rId22"/>
    <p:sldId id="274" r:id="rId23"/>
    <p:sldId id="275" r:id="rId24"/>
    <p:sldId id="276" r:id="rId25"/>
    <p:sldId id="277" r:id="rId26"/>
    <p:sldId id="278" r:id="rId27"/>
  </p:sldIdLst>
  <p:sldSz cx="12192000" cy="6858000"/>
  <p:notesSz cx="6985000" cy="9271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70551" autoAdjust="0"/>
  </p:normalViewPr>
  <p:slideViewPr>
    <p:cSldViewPr snapToGrid="0">
      <p:cViewPr varScale="1">
        <p:scale>
          <a:sx n="72" d="100"/>
          <a:sy n="72" d="100"/>
        </p:scale>
        <p:origin x="6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16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idx="1"/>
          </p:nvPr>
        </p:nvSpPr>
        <p:spPr>
          <a:xfrm>
            <a:off x="3956550" y="0"/>
            <a:ext cx="3026833" cy="465160"/>
          </a:xfrm>
          <a:prstGeom prst="rect">
            <a:avLst/>
          </a:prstGeom>
        </p:spPr>
        <p:txBody>
          <a:bodyPr vert="horz" lIns="92885" tIns="46442" rIns="92885" bIns="46442" rtlCol="0"/>
          <a:lstStyle>
            <a:lvl1pPr algn="r">
              <a:defRPr sz="1200"/>
            </a:lvl1pPr>
          </a:lstStyle>
          <a:p>
            <a:fld id="{6FCB170B-0A0B-4678-8F39-3097234A92B6}" type="datetimeFigureOut">
              <a:rPr lang="en-US" smtClean="0"/>
              <a:t>1/7/2020</a:t>
            </a:fld>
            <a:endParaRPr lang="en-US"/>
          </a:p>
        </p:txBody>
      </p:sp>
      <p:sp>
        <p:nvSpPr>
          <p:cNvPr id="4" name="Slide Image Placeholder 3"/>
          <p:cNvSpPr>
            <a:spLocks noGrp="1" noRot="1" noChangeAspect="1"/>
          </p:cNvSpPr>
          <p:nvPr>
            <p:ph type="sldImg" idx="2"/>
          </p:nvPr>
        </p:nvSpPr>
        <p:spPr>
          <a:xfrm>
            <a:off x="711200" y="1158875"/>
            <a:ext cx="5562600" cy="3128963"/>
          </a:xfrm>
          <a:prstGeom prst="rect">
            <a:avLst/>
          </a:prstGeom>
          <a:noFill/>
          <a:ln w="12700">
            <a:solidFill>
              <a:prstClr val="black"/>
            </a:solidFill>
          </a:ln>
        </p:spPr>
        <p:txBody>
          <a:bodyPr vert="horz" lIns="92885" tIns="46442" rIns="92885" bIns="46442" rtlCol="0" anchor="ctr"/>
          <a:lstStyle/>
          <a:p>
            <a:endParaRPr lang="en-US"/>
          </a:p>
        </p:txBody>
      </p:sp>
      <p:sp>
        <p:nvSpPr>
          <p:cNvPr id="5" name="Notes Placeholder 4"/>
          <p:cNvSpPr>
            <a:spLocks noGrp="1"/>
          </p:cNvSpPr>
          <p:nvPr>
            <p:ph type="body" sz="quarter" idx="3"/>
          </p:nvPr>
        </p:nvSpPr>
        <p:spPr>
          <a:xfrm>
            <a:off x="698500" y="4461669"/>
            <a:ext cx="5588000" cy="3650456"/>
          </a:xfrm>
          <a:prstGeom prst="rect">
            <a:avLst/>
          </a:prstGeom>
        </p:spPr>
        <p:txBody>
          <a:bodyPr vert="horz" lIns="92885" tIns="46442" rIns="92885" bIns="464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5841"/>
            <a:ext cx="3026833" cy="465159"/>
          </a:xfrm>
          <a:prstGeom prst="rect">
            <a:avLst/>
          </a:prstGeom>
        </p:spPr>
        <p:txBody>
          <a:bodyPr vert="horz" lIns="92885" tIns="46442" rIns="92885" bIns="46442"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05841"/>
            <a:ext cx="3026833" cy="465159"/>
          </a:xfrm>
          <a:prstGeom prst="rect">
            <a:avLst/>
          </a:prstGeom>
        </p:spPr>
        <p:txBody>
          <a:bodyPr vert="horz" lIns="92885" tIns="46442" rIns="92885" bIns="46442" rtlCol="0" anchor="b"/>
          <a:lstStyle>
            <a:lvl1pPr algn="r">
              <a:defRPr sz="1200"/>
            </a:lvl1pPr>
          </a:lstStyle>
          <a:p>
            <a:fld id="{586FC031-0AE8-49CC-A98A-D750CC571996}" type="slidenum">
              <a:rPr lang="en-US" smtClean="0"/>
              <a:t>‹#›</a:t>
            </a:fld>
            <a:endParaRPr lang="en-US"/>
          </a:p>
        </p:txBody>
      </p:sp>
    </p:spTree>
    <p:extLst>
      <p:ext uri="{BB962C8B-B14F-4D97-AF65-F5344CB8AC3E}">
        <p14:creationId xmlns:p14="http://schemas.microsoft.com/office/powerpoint/2010/main" val="96437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6FC031-0AE8-49CC-A98A-D750CC571996}" type="slidenum">
              <a:rPr lang="en-US" smtClean="0"/>
              <a:t>1</a:t>
            </a:fld>
            <a:endParaRPr lang="en-US"/>
          </a:p>
        </p:txBody>
      </p:sp>
    </p:spTree>
    <p:extLst>
      <p:ext uri="{BB962C8B-B14F-4D97-AF65-F5344CB8AC3E}">
        <p14:creationId xmlns:p14="http://schemas.microsoft.com/office/powerpoint/2010/main" val="2286810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 contradiction.</a:t>
            </a:r>
          </a:p>
          <a:p>
            <a:r>
              <a:rPr lang="en-US" dirty="0"/>
              <a:t>Rather, a choice.  </a:t>
            </a:r>
          </a:p>
          <a:p>
            <a:r>
              <a:rPr lang="en-US" dirty="0"/>
              <a:t>To choose to do good, is a fight, </a:t>
            </a:r>
            <a:r>
              <a:rPr lang="en-US" dirty="0" err="1"/>
              <a:t>esp</a:t>
            </a:r>
            <a:r>
              <a:rPr lang="en-US" dirty="0"/>
              <a:t> with regards to how our brains might have been wired.</a:t>
            </a:r>
          </a:p>
          <a:p>
            <a:r>
              <a:rPr lang="en-US" dirty="0"/>
              <a:t>Some of us have more intense struggles than others, because of a multitude of reasons, many of which began in childhood.</a:t>
            </a:r>
          </a:p>
          <a:p>
            <a:endParaRPr lang="en-US" dirty="0"/>
          </a:p>
          <a:p>
            <a:r>
              <a:rPr lang="en-US" dirty="0"/>
              <a:t>[Rom 6:6 KJV] 6 Knowing this, that </a:t>
            </a:r>
            <a:r>
              <a:rPr lang="en-US" b="1" dirty="0"/>
              <a:t>our old man is crucified </a:t>
            </a:r>
            <a:r>
              <a:rPr lang="en-US" dirty="0"/>
              <a:t>with [him], that the body of sin might be destroyed, that henceforth we should not serve sin.</a:t>
            </a:r>
          </a:p>
          <a:p>
            <a:endParaRPr lang="en-US" dirty="0"/>
          </a:p>
          <a:p>
            <a:r>
              <a:rPr lang="en-US" dirty="0"/>
              <a:t>[Rom 8:13 KJV] 13 For if ye live after the flesh, ye shall die: </a:t>
            </a:r>
            <a:r>
              <a:rPr lang="en-US" b="1" dirty="0"/>
              <a:t>but if ye through the Spirit do mortify the deeds of the body</a:t>
            </a:r>
            <a:r>
              <a:rPr lang="en-US" dirty="0"/>
              <a:t>, ye shall live.</a:t>
            </a:r>
          </a:p>
          <a:p>
            <a:r>
              <a:rPr lang="en-US" dirty="0"/>
              <a:t>[Col 2:11 KJV] 11 In whom also ye are circumcised with the circumcision made without hands, </a:t>
            </a:r>
            <a:r>
              <a:rPr lang="en-US" b="1" dirty="0"/>
              <a:t>in putting off the body of the sins of the flesh </a:t>
            </a:r>
            <a:r>
              <a:rPr lang="en-US" dirty="0"/>
              <a:t>by the circumcision of Christ:</a:t>
            </a:r>
          </a:p>
        </p:txBody>
      </p:sp>
      <p:sp>
        <p:nvSpPr>
          <p:cNvPr id="4" name="Slide Number Placeholder 3"/>
          <p:cNvSpPr>
            <a:spLocks noGrp="1"/>
          </p:cNvSpPr>
          <p:nvPr>
            <p:ph type="sldNum" sz="quarter" idx="5"/>
          </p:nvPr>
        </p:nvSpPr>
        <p:spPr/>
        <p:txBody>
          <a:bodyPr/>
          <a:lstStyle/>
          <a:p>
            <a:fld id="{586FC031-0AE8-49CC-A98A-D750CC571996}" type="slidenum">
              <a:rPr lang="en-US" smtClean="0"/>
              <a:t>10</a:t>
            </a:fld>
            <a:endParaRPr lang="en-US"/>
          </a:p>
        </p:txBody>
      </p:sp>
    </p:spTree>
    <p:extLst>
      <p:ext uri="{BB962C8B-B14F-4D97-AF65-F5344CB8AC3E}">
        <p14:creationId xmlns:p14="http://schemas.microsoft.com/office/powerpoint/2010/main" val="4155160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natural tendency (adamic nature) is to follow after sin.  Even though we are a new creation and have died to sin, our brain is still here.</a:t>
            </a:r>
          </a:p>
          <a:p>
            <a:endParaRPr lang="en-US" dirty="0"/>
          </a:p>
          <a:p>
            <a:r>
              <a:rPr lang="en-US" dirty="0"/>
              <a:t>[Rom 6:21 KJV] 21 What fruit had ye then in those things whereof ye are now ashamed? for the end of those things [is] death.</a:t>
            </a:r>
          </a:p>
          <a:p>
            <a:endParaRPr lang="en-US" dirty="0"/>
          </a:p>
          <a:p>
            <a:r>
              <a:rPr lang="en-US" dirty="0"/>
              <a:t>[Col 3:7 KJV] 7 In the which ye also walked some time, when ye lived in them.</a:t>
            </a:r>
          </a:p>
          <a:p>
            <a:endParaRPr lang="en-US" dirty="0"/>
          </a:p>
          <a:p>
            <a:r>
              <a:rPr lang="en-US" dirty="0"/>
              <a:t>[Eph 2:2-3 KJV] 2 Wherein in time past ye walked according to the course of this world, according to the prince of the power of the air, the spirit that now worketh in the children of disobedience: 3 Among whom also we all had our conversation in times past in the lusts of our flesh, fulfilling the desires of the flesh and of the mind; and were by nature the children of wrath, even as others.</a:t>
            </a:r>
          </a:p>
          <a:p>
            <a:endParaRPr lang="en-US" dirty="0"/>
          </a:p>
          <a:p>
            <a:endParaRPr lang="en-US" dirty="0"/>
          </a:p>
        </p:txBody>
      </p:sp>
      <p:sp>
        <p:nvSpPr>
          <p:cNvPr id="4" name="Slide Number Placeholder 3"/>
          <p:cNvSpPr>
            <a:spLocks noGrp="1"/>
          </p:cNvSpPr>
          <p:nvPr>
            <p:ph type="sldNum" sz="quarter" idx="5"/>
          </p:nvPr>
        </p:nvSpPr>
        <p:spPr/>
        <p:txBody>
          <a:bodyPr/>
          <a:lstStyle/>
          <a:p>
            <a:fld id="{586FC031-0AE8-49CC-A98A-D750CC571996}" type="slidenum">
              <a:rPr lang="en-US" smtClean="0"/>
              <a:t>11</a:t>
            </a:fld>
            <a:endParaRPr lang="en-US"/>
          </a:p>
        </p:txBody>
      </p:sp>
    </p:spTree>
    <p:extLst>
      <p:ext uri="{BB962C8B-B14F-4D97-AF65-F5344CB8AC3E}">
        <p14:creationId xmlns:p14="http://schemas.microsoft.com/office/powerpoint/2010/main" val="2672679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6FC031-0AE8-49CC-A98A-D750CC571996}" type="slidenum">
              <a:rPr lang="en-US" smtClean="0"/>
              <a:t>12</a:t>
            </a:fld>
            <a:endParaRPr lang="en-US"/>
          </a:p>
        </p:txBody>
      </p:sp>
    </p:spTree>
    <p:extLst>
      <p:ext uri="{BB962C8B-B14F-4D97-AF65-F5344CB8AC3E}">
        <p14:creationId xmlns:p14="http://schemas.microsoft.com/office/powerpoint/2010/main" val="4081605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Son of God serves as the Perfect example of our struggles in this life.</a:t>
            </a:r>
          </a:p>
        </p:txBody>
      </p:sp>
      <p:sp>
        <p:nvSpPr>
          <p:cNvPr id="4" name="Slide Number Placeholder 3"/>
          <p:cNvSpPr>
            <a:spLocks noGrp="1"/>
          </p:cNvSpPr>
          <p:nvPr>
            <p:ph type="sldNum" sz="quarter" idx="5"/>
          </p:nvPr>
        </p:nvSpPr>
        <p:spPr/>
        <p:txBody>
          <a:bodyPr/>
          <a:lstStyle/>
          <a:p>
            <a:fld id="{586FC031-0AE8-49CC-A98A-D750CC571996}" type="slidenum">
              <a:rPr lang="en-US" smtClean="0"/>
              <a:t>13</a:t>
            </a:fld>
            <a:endParaRPr lang="en-US"/>
          </a:p>
        </p:txBody>
      </p:sp>
    </p:spTree>
    <p:extLst>
      <p:ext uri="{BB962C8B-B14F-4D97-AF65-F5344CB8AC3E}">
        <p14:creationId xmlns:p14="http://schemas.microsoft.com/office/powerpoint/2010/main" val="554709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6FC031-0AE8-49CC-A98A-D750CC571996}" type="slidenum">
              <a:rPr lang="en-US" smtClean="0"/>
              <a:t>14</a:t>
            </a:fld>
            <a:endParaRPr lang="en-US"/>
          </a:p>
        </p:txBody>
      </p:sp>
    </p:spTree>
    <p:extLst>
      <p:ext uri="{BB962C8B-B14F-4D97-AF65-F5344CB8AC3E}">
        <p14:creationId xmlns:p14="http://schemas.microsoft.com/office/powerpoint/2010/main" val="4109379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effectLst/>
            </a:endParaRPr>
          </a:p>
          <a:p>
            <a:pPr marL="232212" indent="-232212" fontAlgn="base">
              <a:buFont typeface="Arial" panose="020B0604020202020204" pitchFamily="34" charset="0"/>
              <a:buChar char="•"/>
            </a:pPr>
            <a:r>
              <a:rPr lang="en-US" dirty="0">
                <a:solidFill>
                  <a:srgbClr val="000000"/>
                </a:solidFill>
                <a:latin typeface="Arial" panose="020B0604020202020204" pitchFamily="34" charset="0"/>
              </a:rPr>
              <a:t>Here, Christ is praying to His Father.</a:t>
            </a:r>
          </a:p>
          <a:p>
            <a:pPr marL="232212" indent="-232212" fontAlgn="base">
              <a:buFont typeface="Arial" panose="020B0604020202020204" pitchFamily="34" charset="0"/>
              <a:buChar char="•"/>
            </a:pPr>
            <a:r>
              <a:rPr lang="en-US" dirty="0">
                <a:solidFill>
                  <a:srgbClr val="000000"/>
                </a:solidFill>
                <a:latin typeface="Arial" panose="020B0604020202020204" pitchFamily="34" charset="0"/>
              </a:rPr>
              <a:t>He is tempted.</a:t>
            </a:r>
          </a:p>
          <a:p>
            <a:pPr marL="232212" indent="-232212" fontAlgn="base">
              <a:buFont typeface="Arial" panose="020B0604020202020204" pitchFamily="34" charset="0"/>
              <a:buChar char="•"/>
            </a:pPr>
            <a:r>
              <a:rPr lang="en-US" dirty="0">
                <a:solidFill>
                  <a:srgbClr val="000000"/>
                </a:solidFill>
                <a:latin typeface="Arial" panose="020B0604020202020204" pitchFamily="34" charset="0"/>
              </a:rPr>
              <a:t>He is strengthened by an angel of God.</a:t>
            </a:r>
          </a:p>
          <a:p>
            <a:pPr marL="174159" indent="-174159">
              <a:buFont typeface="Arial" panose="020B0604020202020204" pitchFamily="34" charset="0"/>
              <a:buChar char="•"/>
            </a:pPr>
            <a:r>
              <a:rPr lang="en-US" dirty="0">
                <a:solidFill>
                  <a:srgbClr val="000000"/>
                </a:solidFill>
                <a:latin typeface="Arial" panose="020B0604020202020204" pitchFamily="34" charset="0"/>
              </a:rPr>
              <a:t> And he </a:t>
            </a:r>
            <a:r>
              <a:rPr lang="en-US" b="1" dirty="0">
                <a:solidFill>
                  <a:srgbClr val="000000"/>
                </a:solidFill>
                <a:latin typeface="Arial" panose="020B0604020202020204" pitchFamily="34" charset="0"/>
              </a:rPr>
              <a:t>feels, has a deep awareness</a:t>
            </a:r>
            <a:r>
              <a:rPr lang="en-US" dirty="0">
                <a:solidFill>
                  <a:srgbClr val="000000"/>
                </a:solidFill>
                <a:latin typeface="Arial" panose="020B0604020202020204" pitchFamily="34" charset="0"/>
              </a:rPr>
              <a:t> this struggle (being in agony) and prays even more.</a:t>
            </a:r>
          </a:p>
          <a:p>
            <a:pPr marL="638583" lvl="1" indent="-174159">
              <a:buFont typeface="Arial" panose="020B0604020202020204" pitchFamily="34" charset="0"/>
              <a:buChar char="•"/>
            </a:pPr>
            <a:r>
              <a:rPr lang="en-US" b="0" i="0" u="none" strike="noStrike" dirty="0">
                <a:solidFill>
                  <a:srgbClr val="000000"/>
                </a:solidFill>
                <a:effectLst/>
                <a:latin typeface="Arial" panose="020B0604020202020204" pitchFamily="34" charset="0"/>
              </a:rPr>
              <a:t>Here is the weakness the Son of God experienced.  We don’t have to sin (or live in sin) to feel our own weakness.</a:t>
            </a:r>
            <a:endParaRPr lang="en-US" dirty="0"/>
          </a:p>
        </p:txBody>
      </p:sp>
      <p:sp>
        <p:nvSpPr>
          <p:cNvPr id="4" name="Slide Number Placeholder 3"/>
          <p:cNvSpPr>
            <a:spLocks noGrp="1"/>
          </p:cNvSpPr>
          <p:nvPr>
            <p:ph type="sldNum" sz="quarter" idx="5"/>
          </p:nvPr>
        </p:nvSpPr>
        <p:spPr/>
        <p:txBody>
          <a:bodyPr/>
          <a:lstStyle/>
          <a:p>
            <a:fld id="{586FC031-0AE8-49CC-A98A-D750CC571996}" type="slidenum">
              <a:rPr lang="en-US" smtClean="0"/>
              <a:t>15</a:t>
            </a:fld>
            <a:endParaRPr lang="en-US"/>
          </a:p>
        </p:txBody>
      </p:sp>
    </p:spTree>
    <p:extLst>
      <p:ext uri="{BB962C8B-B14F-4D97-AF65-F5344CB8AC3E}">
        <p14:creationId xmlns:p14="http://schemas.microsoft.com/office/powerpoint/2010/main" val="380354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it is.</a:t>
            </a:r>
          </a:p>
          <a:p>
            <a:r>
              <a:rPr lang="en-US" dirty="0"/>
              <a:t>Christ was crucified “through weakness”.</a:t>
            </a:r>
          </a:p>
          <a:p>
            <a:r>
              <a:rPr lang="en-US" dirty="0"/>
              <a:t>Yes, we are weak because we live in mortal bodies.</a:t>
            </a:r>
          </a:p>
          <a:p>
            <a:r>
              <a:rPr lang="en-US" dirty="0"/>
              <a:t>Because Satan is the “god of this world” , “the prince and power of the air”, etc.</a:t>
            </a:r>
          </a:p>
        </p:txBody>
      </p:sp>
      <p:sp>
        <p:nvSpPr>
          <p:cNvPr id="4" name="Slide Number Placeholder 3"/>
          <p:cNvSpPr>
            <a:spLocks noGrp="1"/>
          </p:cNvSpPr>
          <p:nvPr>
            <p:ph type="sldNum" sz="quarter" idx="5"/>
          </p:nvPr>
        </p:nvSpPr>
        <p:spPr/>
        <p:txBody>
          <a:bodyPr/>
          <a:lstStyle/>
          <a:p>
            <a:fld id="{586FC031-0AE8-49CC-A98A-D750CC571996}" type="slidenum">
              <a:rPr lang="en-US" smtClean="0"/>
              <a:t>16</a:t>
            </a:fld>
            <a:endParaRPr lang="en-US"/>
          </a:p>
        </p:txBody>
      </p:sp>
    </p:spTree>
    <p:extLst>
      <p:ext uri="{BB962C8B-B14F-4D97-AF65-F5344CB8AC3E}">
        <p14:creationId xmlns:p14="http://schemas.microsoft.com/office/powerpoint/2010/main" val="1208226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[2Ti 4:7 DBY] 7 I have combated the good combat, I have finished the race, I have kept the faith.</a:t>
            </a:r>
          </a:p>
        </p:txBody>
      </p:sp>
      <p:sp>
        <p:nvSpPr>
          <p:cNvPr id="4" name="Slide Number Placeholder 3"/>
          <p:cNvSpPr>
            <a:spLocks noGrp="1"/>
          </p:cNvSpPr>
          <p:nvPr>
            <p:ph type="sldNum" sz="quarter" idx="5"/>
          </p:nvPr>
        </p:nvSpPr>
        <p:spPr/>
        <p:txBody>
          <a:bodyPr/>
          <a:lstStyle/>
          <a:p>
            <a:fld id="{586FC031-0AE8-49CC-A98A-D750CC571996}" type="slidenum">
              <a:rPr lang="en-US" smtClean="0"/>
              <a:t>17</a:t>
            </a:fld>
            <a:endParaRPr lang="en-US"/>
          </a:p>
        </p:txBody>
      </p:sp>
    </p:spTree>
    <p:extLst>
      <p:ext uri="{BB962C8B-B14F-4D97-AF65-F5344CB8AC3E}">
        <p14:creationId xmlns:p14="http://schemas.microsoft.com/office/powerpoint/2010/main" val="1677117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pain associated with combat.</a:t>
            </a:r>
          </a:p>
        </p:txBody>
      </p:sp>
      <p:sp>
        <p:nvSpPr>
          <p:cNvPr id="4" name="Slide Number Placeholder 3"/>
          <p:cNvSpPr>
            <a:spLocks noGrp="1"/>
          </p:cNvSpPr>
          <p:nvPr>
            <p:ph type="sldNum" sz="quarter" idx="5"/>
          </p:nvPr>
        </p:nvSpPr>
        <p:spPr/>
        <p:txBody>
          <a:bodyPr/>
          <a:lstStyle/>
          <a:p>
            <a:fld id="{586FC031-0AE8-49CC-A98A-D750CC571996}" type="slidenum">
              <a:rPr lang="en-US" smtClean="0"/>
              <a:t>18</a:t>
            </a:fld>
            <a:endParaRPr lang="en-US"/>
          </a:p>
        </p:txBody>
      </p:sp>
    </p:spTree>
    <p:extLst>
      <p:ext uri="{BB962C8B-B14F-4D97-AF65-F5344CB8AC3E}">
        <p14:creationId xmlns:p14="http://schemas.microsoft.com/office/powerpoint/2010/main" val="563491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6FC031-0AE8-49CC-A98A-D750CC571996}" type="slidenum">
              <a:rPr lang="en-US" smtClean="0"/>
              <a:t>19</a:t>
            </a:fld>
            <a:endParaRPr lang="en-US"/>
          </a:p>
        </p:txBody>
      </p:sp>
    </p:spTree>
    <p:extLst>
      <p:ext uri="{BB962C8B-B14F-4D97-AF65-F5344CB8AC3E}">
        <p14:creationId xmlns:p14="http://schemas.microsoft.com/office/powerpoint/2010/main" val="166997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effectLst/>
            </a:endParaRPr>
          </a:p>
          <a:p>
            <a:pPr marL="290265" indent="-290265" fontAlgn="base">
              <a:buFont typeface="Arial" panose="020B0604020202020204" pitchFamily="34" charset="0"/>
              <a:buChar char="•"/>
            </a:pPr>
            <a:r>
              <a:rPr lang="en-US" dirty="0">
                <a:solidFill>
                  <a:srgbClr val="000000"/>
                </a:solidFill>
                <a:latin typeface="Arial" panose="020B0604020202020204" pitchFamily="34" charset="0"/>
              </a:rPr>
              <a:t>Attended GLBC in 2011.</a:t>
            </a:r>
          </a:p>
          <a:p>
            <a:pPr marL="290265" indent="-290265" fontAlgn="base">
              <a:buFont typeface="Arial" panose="020B0604020202020204" pitchFamily="34" charset="0"/>
              <a:buChar char="•"/>
            </a:pPr>
            <a:r>
              <a:rPr lang="en-US" dirty="0">
                <a:solidFill>
                  <a:srgbClr val="000000"/>
                </a:solidFill>
                <a:latin typeface="Arial" panose="020B0604020202020204" pitchFamily="34" charset="0"/>
              </a:rPr>
              <a:t>Left for the very opposite reason of why we returned,</a:t>
            </a:r>
          </a:p>
          <a:p>
            <a:pPr marL="290265" indent="-290265" fontAlgn="base">
              <a:buFont typeface="Arial" panose="020B0604020202020204" pitchFamily="34" charset="0"/>
              <a:buChar char="•"/>
            </a:pPr>
            <a:r>
              <a:rPr lang="en-US" dirty="0">
                <a:solidFill>
                  <a:srgbClr val="000000"/>
                </a:solidFill>
                <a:latin typeface="Arial" panose="020B0604020202020204" pitchFamily="34" charset="0"/>
              </a:rPr>
              <a:t>Left in 2013, returned again in 2018.</a:t>
            </a:r>
          </a:p>
          <a:p>
            <a:pPr marL="290265" indent="-290265" fontAlgn="base">
              <a:buFont typeface="Arial" panose="020B0604020202020204" pitchFamily="34" charset="0"/>
              <a:buChar char="•"/>
            </a:pPr>
            <a:r>
              <a:rPr lang="en-US" dirty="0">
                <a:solidFill>
                  <a:srgbClr val="000000"/>
                </a:solidFill>
                <a:latin typeface="Arial" panose="020B0604020202020204" pitchFamily="34" charset="0"/>
              </a:rPr>
              <a:t>In the Word during all this time (absence from GLBC), but very little insight into practical truth and a weak conviction against some pretty powerful strongholds in my life.</a:t>
            </a:r>
          </a:p>
          <a:p>
            <a:pPr marL="290265" indent="-290265" fontAlgn="base">
              <a:buFont typeface="Arial" panose="020B0604020202020204" pitchFamily="34" charset="0"/>
              <a:buChar char="•"/>
            </a:pPr>
            <a:r>
              <a:rPr lang="en-US" dirty="0">
                <a:solidFill>
                  <a:srgbClr val="000000"/>
                </a:solidFill>
                <a:latin typeface="Arial" panose="020B0604020202020204" pitchFamily="34" charset="0"/>
              </a:rPr>
              <a:t>Began addressing some deep rooted strongholds in my life in early 2018, returned to GLBC (learned about the brain in relation to our walk) and the Word of Life began to slowly open up to me. </a:t>
            </a:r>
          </a:p>
          <a:p>
            <a:endParaRPr lang="en-US" dirty="0"/>
          </a:p>
        </p:txBody>
      </p:sp>
      <p:sp>
        <p:nvSpPr>
          <p:cNvPr id="4" name="Slide Number Placeholder 3"/>
          <p:cNvSpPr>
            <a:spLocks noGrp="1"/>
          </p:cNvSpPr>
          <p:nvPr>
            <p:ph type="sldNum" sz="quarter" idx="5"/>
          </p:nvPr>
        </p:nvSpPr>
        <p:spPr/>
        <p:txBody>
          <a:bodyPr/>
          <a:lstStyle/>
          <a:p>
            <a:fld id="{586FC031-0AE8-49CC-A98A-D750CC571996}" type="slidenum">
              <a:rPr lang="en-US" smtClean="0"/>
              <a:t>2</a:t>
            </a:fld>
            <a:endParaRPr lang="en-US"/>
          </a:p>
        </p:txBody>
      </p:sp>
    </p:spTree>
    <p:extLst>
      <p:ext uri="{BB962C8B-B14F-4D97-AF65-F5344CB8AC3E}">
        <p14:creationId xmlns:p14="http://schemas.microsoft.com/office/powerpoint/2010/main" val="1899832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6FC031-0AE8-49CC-A98A-D750CC571996}" type="slidenum">
              <a:rPr lang="en-US" smtClean="0"/>
              <a:t>20</a:t>
            </a:fld>
            <a:endParaRPr lang="en-US"/>
          </a:p>
        </p:txBody>
      </p:sp>
    </p:spTree>
    <p:extLst>
      <p:ext uri="{BB962C8B-B14F-4D97-AF65-F5344CB8AC3E}">
        <p14:creationId xmlns:p14="http://schemas.microsoft.com/office/powerpoint/2010/main" val="4067504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“Bear it” in other 2 usages translated “endure”, “endured”.  Pain associated with both occurrences.  </a:t>
            </a:r>
          </a:p>
          <a:p>
            <a:r>
              <a:rPr lang="en-US" dirty="0"/>
              <a:t>Bearing a temptation or carrying the weight of it, does not mean we give in to it.  </a:t>
            </a:r>
          </a:p>
          <a:p>
            <a:endParaRPr lang="en-US" dirty="0"/>
          </a:p>
          <a:p>
            <a:r>
              <a:rPr lang="en-US" dirty="0"/>
              <a:t>[1Co 10:13 KJV] 13 There hath no temptation taken you but such as is common to man: but God [is] faithful, who will not suffer you to be tempted above that ye are able; but will with the temptation also make a way to escape, that ye </a:t>
            </a:r>
            <a:r>
              <a:rPr lang="en-US" b="1" dirty="0"/>
              <a:t>may be able to bear [it].</a:t>
            </a:r>
          </a:p>
          <a:p>
            <a:endParaRPr lang="en-US" dirty="0"/>
          </a:p>
          <a:p>
            <a:r>
              <a:rPr lang="en-US" dirty="0"/>
              <a:t>[2Ti 3:11 KJV] 11 Persecutions, afflictions, which came unto me at Antioch, at Iconium, at Lystra; what persecutions I </a:t>
            </a:r>
            <a:r>
              <a:rPr lang="en-US" b="1" dirty="0"/>
              <a:t>endured</a:t>
            </a:r>
            <a:r>
              <a:rPr lang="en-US" dirty="0"/>
              <a:t>: but out of [them] all the Lord delivered me.</a:t>
            </a:r>
          </a:p>
          <a:p>
            <a:endParaRPr lang="en-US" dirty="0"/>
          </a:p>
          <a:p>
            <a:r>
              <a:rPr lang="en-US" dirty="0"/>
              <a:t>[1Pe 2:19 KJV] 19 For this [is] thankworthy, if a man for conscience toward God </a:t>
            </a:r>
            <a:r>
              <a:rPr lang="en-US" b="1" dirty="0"/>
              <a:t>endure grief</a:t>
            </a:r>
            <a:r>
              <a:rPr lang="en-US" dirty="0"/>
              <a:t>, suffering wrongfully.</a:t>
            </a:r>
          </a:p>
        </p:txBody>
      </p:sp>
      <p:sp>
        <p:nvSpPr>
          <p:cNvPr id="4" name="Slide Number Placeholder 3"/>
          <p:cNvSpPr>
            <a:spLocks noGrp="1"/>
          </p:cNvSpPr>
          <p:nvPr>
            <p:ph type="sldNum" sz="quarter" idx="5"/>
          </p:nvPr>
        </p:nvSpPr>
        <p:spPr/>
        <p:txBody>
          <a:bodyPr/>
          <a:lstStyle/>
          <a:p>
            <a:fld id="{586FC031-0AE8-49CC-A98A-D750CC571996}" type="slidenum">
              <a:rPr lang="en-US" smtClean="0"/>
              <a:t>21</a:t>
            </a:fld>
            <a:endParaRPr lang="en-US"/>
          </a:p>
        </p:txBody>
      </p:sp>
    </p:spTree>
    <p:extLst>
      <p:ext uri="{BB962C8B-B14F-4D97-AF65-F5344CB8AC3E}">
        <p14:creationId xmlns:p14="http://schemas.microsoft.com/office/powerpoint/2010/main" val="2563843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live in this world – we will deal with the god of this world.</a:t>
            </a:r>
          </a:p>
          <a:p>
            <a:r>
              <a:rPr lang="en-US" dirty="0"/>
              <a:t>He will tempt us.</a:t>
            </a:r>
          </a:p>
          <a:p>
            <a:r>
              <a:rPr lang="en-US" dirty="0"/>
              <a:t>And these temptations from the enemy, will allow us to realize how weak we are against his schemes.</a:t>
            </a:r>
          </a:p>
        </p:txBody>
      </p:sp>
      <p:sp>
        <p:nvSpPr>
          <p:cNvPr id="4" name="Slide Number Placeholder 3"/>
          <p:cNvSpPr>
            <a:spLocks noGrp="1"/>
          </p:cNvSpPr>
          <p:nvPr>
            <p:ph type="sldNum" sz="quarter" idx="5"/>
          </p:nvPr>
        </p:nvSpPr>
        <p:spPr/>
        <p:txBody>
          <a:bodyPr/>
          <a:lstStyle/>
          <a:p>
            <a:fld id="{586FC031-0AE8-49CC-A98A-D750CC571996}" type="slidenum">
              <a:rPr lang="en-US" smtClean="0"/>
              <a:t>22</a:t>
            </a:fld>
            <a:endParaRPr lang="en-US"/>
          </a:p>
        </p:txBody>
      </p:sp>
    </p:spTree>
    <p:extLst>
      <p:ext uri="{BB962C8B-B14F-4D97-AF65-F5344CB8AC3E}">
        <p14:creationId xmlns:p14="http://schemas.microsoft.com/office/powerpoint/2010/main" val="3558600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6FC031-0AE8-49CC-A98A-D750CC571996}" type="slidenum">
              <a:rPr lang="en-US" smtClean="0"/>
              <a:t>23</a:t>
            </a:fld>
            <a:endParaRPr lang="en-US"/>
          </a:p>
        </p:txBody>
      </p:sp>
    </p:spTree>
    <p:extLst>
      <p:ext uri="{BB962C8B-B14F-4D97-AF65-F5344CB8AC3E}">
        <p14:creationId xmlns:p14="http://schemas.microsoft.com/office/powerpoint/2010/main" val="109231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4424" fontAlgn="base">
              <a:buFont typeface="Arial" panose="020B0604020202020204" pitchFamily="34" charset="0"/>
              <a:buChar char="•"/>
            </a:pPr>
            <a:r>
              <a:rPr lang="en-US" dirty="0">
                <a:solidFill>
                  <a:srgbClr val="000000"/>
                </a:solidFill>
                <a:latin typeface="Arial" panose="020B0604020202020204" pitchFamily="34" charset="0"/>
              </a:rPr>
              <a:t>[2Co 12:10 KJV] 10 Therefore I take pleasure in infirmities, in reproaches, in necessities, in persecutions, in distresses for Christ's sake:</a:t>
            </a:r>
            <a:r>
              <a:rPr lang="en-US" b="1" dirty="0">
                <a:solidFill>
                  <a:srgbClr val="000000"/>
                </a:solidFill>
                <a:latin typeface="Arial" panose="020B0604020202020204" pitchFamily="34" charset="0"/>
              </a:rPr>
              <a:t> for when I am weak, then am I strong</a:t>
            </a:r>
            <a:r>
              <a:rPr lang="en-US" dirty="0">
                <a:solidFill>
                  <a:srgbClr val="000000"/>
                </a:solidFill>
                <a:latin typeface="Arial" panose="020B0604020202020204" pitchFamily="34" charset="0"/>
              </a:rPr>
              <a:t>.</a:t>
            </a:r>
          </a:p>
          <a:p>
            <a:pPr marL="464424" fontAlgn="base">
              <a:buFont typeface="Arial" panose="020B0604020202020204" pitchFamily="34" charset="0"/>
              <a:buChar char="•"/>
            </a:pPr>
            <a:r>
              <a:rPr lang="en-US" dirty="0">
                <a:solidFill>
                  <a:srgbClr val="000000"/>
                </a:solidFill>
                <a:latin typeface="Arial" panose="020B0604020202020204" pitchFamily="34" charset="0"/>
              </a:rPr>
              <a:t>A friend of mine, struggling with temptation and falling victim to it asked if this could be considered an “infirmity of the flesh” ...</a:t>
            </a:r>
          </a:p>
          <a:p>
            <a:pPr marL="464424" fontAlgn="base">
              <a:buFont typeface="Arial" panose="020B0604020202020204" pitchFamily="34" charset="0"/>
              <a:buChar char="•"/>
            </a:pPr>
            <a:r>
              <a:rPr lang="en-US" dirty="0">
                <a:solidFill>
                  <a:srgbClr val="000000"/>
                </a:solidFill>
                <a:latin typeface="Arial" panose="020B0604020202020204" pitchFamily="34" charset="0"/>
              </a:rPr>
              <a:t>[Rom 6:19 KJV] 19 I speak after the manner of men because of the </a:t>
            </a:r>
            <a:r>
              <a:rPr lang="en-US" i="1" u="sng" dirty="0">
                <a:solidFill>
                  <a:srgbClr val="000000"/>
                </a:solidFill>
                <a:latin typeface="Arial" panose="020B0604020202020204" pitchFamily="34" charset="0"/>
              </a:rPr>
              <a:t>infirmity of your flesh</a:t>
            </a:r>
            <a:r>
              <a:rPr lang="en-US" dirty="0">
                <a:solidFill>
                  <a:srgbClr val="000000"/>
                </a:solidFill>
                <a:latin typeface="Arial" panose="020B0604020202020204" pitchFamily="34" charset="0"/>
              </a:rPr>
              <a:t>: for as ye have yielded your members servants to uncleanness and to iniquity unto iniquity; even so now yield your members servants to righteousness unto holiness.</a:t>
            </a:r>
          </a:p>
          <a:p>
            <a:pPr marL="464424" fontAlgn="base">
              <a:buFont typeface="Arial" panose="020B0604020202020204" pitchFamily="34" charset="0"/>
              <a:buChar char="•"/>
            </a:pPr>
            <a:r>
              <a:rPr lang="en-US" dirty="0">
                <a:solidFill>
                  <a:srgbClr val="000000"/>
                </a:solidFill>
                <a:latin typeface="Arial" panose="020B0604020202020204" pitchFamily="34" charset="0"/>
              </a:rPr>
              <a:t>I said, “I think so”.  He then said, OK - so, I should “...take pleasure in infirmities...for when I am weak, then I am strong”?</a:t>
            </a:r>
          </a:p>
          <a:p>
            <a:pPr marL="464424" fontAlgn="base">
              <a:buFont typeface="Arial" panose="020B0604020202020204" pitchFamily="34" charset="0"/>
              <a:buChar char="•"/>
            </a:pPr>
            <a:r>
              <a:rPr lang="en-US" dirty="0">
                <a:solidFill>
                  <a:srgbClr val="000000"/>
                </a:solidFill>
                <a:latin typeface="Arial" panose="020B0604020202020204" pitchFamily="34" charset="0"/>
              </a:rPr>
              <a:t>So now I had to re-think this.  What exactly was Paul talking about, “Therefore I take pleasure in infirmities…for when I am weak, then am I strong.” ?</a:t>
            </a:r>
          </a:p>
          <a:p>
            <a:pPr marL="464424" fontAlgn="base">
              <a:buFont typeface="Arial" panose="020B0604020202020204" pitchFamily="34" charset="0"/>
              <a:buChar char="•"/>
            </a:pPr>
            <a:r>
              <a:rPr lang="en-US" dirty="0">
                <a:solidFill>
                  <a:srgbClr val="000000"/>
                </a:solidFill>
                <a:latin typeface="Arial" panose="020B0604020202020204" pitchFamily="34" charset="0"/>
              </a:rPr>
              <a:t>Does giving into temptation, really make us weak?</a:t>
            </a:r>
          </a:p>
          <a:p>
            <a:endParaRPr lang="en-US" dirty="0"/>
          </a:p>
        </p:txBody>
      </p:sp>
      <p:sp>
        <p:nvSpPr>
          <p:cNvPr id="4" name="Slide Number Placeholder 3"/>
          <p:cNvSpPr>
            <a:spLocks noGrp="1"/>
          </p:cNvSpPr>
          <p:nvPr>
            <p:ph type="sldNum" sz="quarter" idx="5"/>
          </p:nvPr>
        </p:nvSpPr>
        <p:spPr/>
        <p:txBody>
          <a:bodyPr/>
          <a:lstStyle/>
          <a:p>
            <a:fld id="{586FC031-0AE8-49CC-A98A-D750CC571996}" type="slidenum">
              <a:rPr lang="en-US" smtClean="0"/>
              <a:t>3</a:t>
            </a:fld>
            <a:endParaRPr lang="en-US"/>
          </a:p>
        </p:txBody>
      </p:sp>
    </p:spTree>
    <p:extLst>
      <p:ext uri="{BB962C8B-B14F-4D97-AF65-F5344CB8AC3E}">
        <p14:creationId xmlns:p14="http://schemas.microsoft.com/office/powerpoint/2010/main" val="194567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effectLst/>
            </a:endParaRPr>
          </a:p>
          <a:p>
            <a:pPr marL="232212" indent="-232212" fontAlgn="base">
              <a:buFont typeface="Arial" panose="020B0604020202020204" pitchFamily="34" charset="0"/>
              <a:buChar char="•"/>
            </a:pPr>
            <a:r>
              <a:rPr lang="en-US" dirty="0">
                <a:solidFill>
                  <a:srgbClr val="000000"/>
                </a:solidFill>
                <a:latin typeface="Arial" panose="020B0604020202020204" pitchFamily="34" charset="0"/>
              </a:rPr>
              <a:t>Thorn in the flesh = messenger of Satan to </a:t>
            </a:r>
            <a:r>
              <a:rPr lang="en-US" u="sng" dirty="0">
                <a:solidFill>
                  <a:srgbClr val="000000"/>
                </a:solidFill>
                <a:latin typeface="Arial" panose="020B0604020202020204" pitchFamily="34" charset="0"/>
              </a:rPr>
              <a:t>buffet</a:t>
            </a:r>
            <a:r>
              <a:rPr lang="en-US" dirty="0">
                <a:solidFill>
                  <a:srgbClr val="000000"/>
                </a:solidFill>
                <a:latin typeface="Arial" panose="020B0604020202020204" pitchFamily="34" charset="0"/>
              </a:rPr>
              <a:t> Paul</a:t>
            </a:r>
          </a:p>
          <a:p>
            <a:pPr marL="232212" indent="-232212" fontAlgn="base">
              <a:buFont typeface="Arial" panose="020B0604020202020204" pitchFamily="34" charset="0"/>
              <a:buChar char="•"/>
            </a:pPr>
            <a:r>
              <a:rPr lang="en-US" dirty="0">
                <a:solidFill>
                  <a:srgbClr val="000000"/>
                </a:solidFill>
                <a:latin typeface="Arial" panose="020B0604020202020204" pitchFamily="34" charset="0"/>
              </a:rPr>
              <a:t>Thorn could have been “accusations” or “temptations” from Satan.</a:t>
            </a:r>
          </a:p>
          <a:p>
            <a:pPr marL="232212" indent="-232212" fontAlgn="base">
              <a:buFont typeface="Arial" panose="020B0604020202020204" pitchFamily="34" charset="0"/>
              <a:buChar char="•"/>
            </a:pPr>
            <a:r>
              <a:rPr lang="en-US" dirty="0">
                <a:solidFill>
                  <a:srgbClr val="000000"/>
                </a:solidFill>
                <a:latin typeface="Arial" panose="020B0604020202020204" pitchFamily="34" charset="0"/>
              </a:rPr>
              <a:t>We know that Satan is an “accuser” and a “tempter”.</a:t>
            </a:r>
          </a:p>
          <a:p>
            <a:pPr marL="1161059" lvl="2" indent="-232212" fontAlgn="base">
              <a:buFont typeface="Arial" panose="020B0604020202020204" pitchFamily="34" charset="0"/>
              <a:buChar char="•"/>
            </a:pPr>
            <a:r>
              <a:rPr lang="en-US" dirty="0">
                <a:solidFill>
                  <a:srgbClr val="000000"/>
                </a:solidFill>
                <a:latin typeface="Arial" panose="020B0604020202020204" pitchFamily="34" charset="0"/>
              </a:rPr>
              <a:t>Deceptive brain messages</a:t>
            </a:r>
          </a:p>
          <a:p>
            <a:pPr marL="232212" indent="-232212" fontAlgn="base">
              <a:buFont typeface="Arial" panose="020B0604020202020204" pitchFamily="34" charset="0"/>
              <a:buChar char="•"/>
            </a:pPr>
            <a:r>
              <a:rPr lang="en-US" dirty="0">
                <a:solidFill>
                  <a:srgbClr val="000000"/>
                </a:solidFill>
                <a:latin typeface="Arial" panose="020B0604020202020204" pitchFamily="34" charset="0"/>
              </a:rPr>
              <a:t>Christ’s strength is made perfect in OUR weakness.</a:t>
            </a:r>
          </a:p>
          <a:p>
            <a:pPr marL="232212" indent="-232212" fontAlgn="base">
              <a:buFont typeface="Arial" panose="020B0604020202020204" pitchFamily="34" charset="0"/>
              <a:buChar char="•"/>
            </a:pPr>
            <a:r>
              <a:rPr lang="en-US" dirty="0">
                <a:solidFill>
                  <a:srgbClr val="000000"/>
                </a:solidFill>
                <a:latin typeface="Arial" panose="020B0604020202020204" pitchFamily="34" charset="0"/>
              </a:rPr>
              <a:t>And glorying in our weakness (because His strength is made perfect in that weakness) allows the POWER of Christ to rest upon us.</a:t>
            </a:r>
          </a:p>
          <a:p>
            <a:pPr marL="696636" lvl="1" indent="-232212" fontAlgn="base">
              <a:buFont typeface="Arial" panose="020B0604020202020204" pitchFamily="34" charset="0"/>
              <a:buChar char="•"/>
            </a:pPr>
            <a:r>
              <a:rPr lang="en-US" dirty="0">
                <a:solidFill>
                  <a:srgbClr val="000000"/>
                </a:solidFill>
                <a:latin typeface="Arial" panose="020B0604020202020204" pitchFamily="34" charset="0"/>
              </a:rPr>
              <a:t>The power here is His strength against temptation.  It doesn't always "rest upon" us.</a:t>
            </a:r>
          </a:p>
          <a:p>
            <a:pPr marL="232212" indent="-232212" fontAlgn="base">
              <a:buFont typeface="Arial" panose="020B0604020202020204" pitchFamily="34" charset="0"/>
              <a:buChar char="•"/>
            </a:pPr>
            <a:r>
              <a:rPr lang="en-US" sz="1400" dirty="0">
                <a:solidFill>
                  <a:srgbClr val="000000"/>
                </a:solidFill>
                <a:latin typeface="Arial" panose="020B0604020202020204" pitchFamily="34" charset="0"/>
              </a:rPr>
              <a:t>Want to focus on “infirmities” here and how that makes us weak.</a:t>
            </a:r>
          </a:p>
          <a:p>
            <a:endParaRPr lang="en-US" dirty="0"/>
          </a:p>
        </p:txBody>
      </p:sp>
      <p:sp>
        <p:nvSpPr>
          <p:cNvPr id="4" name="Slide Number Placeholder 3"/>
          <p:cNvSpPr>
            <a:spLocks noGrp="1"/>
          </p:cNvSpPr>
          <p:nvPr>
            <p:ph type="sldNum" sz="quarter" idx="5"/>
          </p:nvPr>
        </p:nvSpPr>
        <p:spPr/>
        <p:txBody>
          <a:bodyPr/>
          <a:lstStyle/>
          <a:p>
            <a:fld id="{586FC031-0AE8-49CC-A98A-D750CC571996}" type="slidenum">
              <a:rPr lang="en-US" smtClean="0"/>
              <a:t>4</a:t>
            </a:fld>
            <a:endParaRPr lang="en-US"/>
          </a:p>
        </p:txBody>
      </p:sp>
    </p:spTree>
    <p:extLst>
      <p:ext uri="{BB962C8B-B14F-4D97-AF65-F5344CB8AC3E}">
        <p14:creationId xmlns:p14="http://schemas.microsoft.com/office/powerpoint/2010/main" val="1674943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effectLst/>
            </a:endParaRPr>
          </a:p>
          <a:p>
            <a:pPr marL="290265" indent="-290265" fontAlgn="base">
              <a:buFont typeface="Arial" panose="020B0604020202020204" pitchFamily="34" charset="0"/>
              <a:buChar char="•"/>
            </a:pPr>
            <a:r>
              <a:rPr lang="en-US" b="1" dirty="0">
                <a:solidFill>
                  <a:srgbClr val="000000"/>
                </a:solidFill>
                <a:latin typeface="Arial" panose="020B0604020202020204" pitchFamily="34" charset="0"/>
              </a:rPr>
              <a:t>Weakness </a:t>
            </a:r>
            <a:r>
              <a:rPr lang="en-US" dirty="0">
                <a:solidFill>
                  <a:srgbClr val="000000"/>
                </a:solidFill>
                <a:latin typeface="Arial" panose="020B0604020202020204" pitchFamily="34" charset="0"/>
              </a:rPr>
              <a:t>in the following verses is the same </a:t>
            </a:r>
            <a:r>
              <a:rPr lang="en-US" dirty="0" err="1">
                <a:solidFill>
                  <a:srgbClr val="000000"/>
                </a:solidFill>
                <a:latin typeface="Arial" panose="020B0604020202020204" pitchFamily="34" charset="0"/>
              </a:rPr>
              <a:t>Gk</a:t>
            </a:r>
            <a:r>
              <a:rPr lang="en-US" dirty="0">
                <a:solidFill>
                  <a:srgbClr val="000000"/>
                </a:solidFill>
                <a:latin typeface="Arial" panose="020B0604020202020204" pitchFamily="34" charset="0"/>
              </a:rPr>
              <a:t> word:</a:t>
            </a:r>
            <a:endParaRPr lang="en-US" b="1" dirty="0">
              <a:solidFill>
                <a:srgbClr val="000000"/>
              </a:solidFill>
              <a:latin typeface="Arial" panose="020B0604020202020204" pitchFamily="34" charset="0"/>
            </a:endParaRPr>
          </a:p>
          <a:p>
            <a:pPr marL="696636" lvl="1" indent="-232212" fontAlgn="base">
              <a:buFont typeface="Arial" panose="020B0604020202020204" pitchFamily="34" charset="0"/>
              <a:buChar char="•"/>
            </a:pPr>
            <a:r>
              <a:rPr lang="en-US" dirty="0">
                <a:solidFill>
                  <a:srgbClr val="000000"/>
                </a:solidFill>
                <a:latin typeface="Arial" panose="020B0604020202020204" pitchFamily="34" charset="0"/>
              </a:rPr>
              <a:t>[Rom 6:19 KJV] 19 I speak after the manner of men because of the </a:t>
            </a:r>
            <a:r>
              <a:rPr lang="en-US" b="1" dirty="0">
                <a:solidFill>
                  <a:srgbClr val="000000"/>
                </a:solidFill>
                <a:latin typeface="Arial" panose="020B0604020202020204" pitchFamily="34" charset="0"/>
              </a:rPr>
              <a:t>infirmity</a:t>
            </a:r>
            <a:r>
              <a:rPr lang="en-US" dirty="0">
                <a:solidFill>
                  <a:srgbClr val="000000"/>
                </a:solidFill>
                <a:latin typeface="Arial" panose="020B0604020202020204" pitchFamily="34" charset="0"/>
              </a:rPr>
              <a:t> of your flesh: for as ye have yielded your members servants to uncleanness and to iniquity unto iniquity; even so now yield your members servants to righteousness unto holiness.</a:t>
            </a:r>
          </a:p>
          <a:p>
            <a:pPr marL="696636" lvl="1" indent="-232212" fontAlgn="base">
              <a:buFont typeface="Arial" panose="020B0604020202020204" pitchFamily="34" charset="0"/>
              <a:buChar char="•"/>
            </a:pPr>
            <a:r>
              <a:rPr lang="en-US" dirty="0">
                <a:solidFill>
                  <a:srgbClr val="000000"/>
                </a:solidFill>
                <a:latin typeface="Arial" panose="020B0604020202020204" pitchFamily="34" charset="0"/>
              </a:rPr>
              <a:t>[2Co 12:9 KJV] 9 And he said unto me, My grace is sufficient for thee: for my strength is made perfect in </a:t>
            </a:r>
            <a:r>
              <a:rPr lang="en-US" b="1" dirty="0">
                <a:solidFill>
                  <a:srgbClr val="000000"/>
                </a:solidFill>
                <a:latin typeface="Arial" panose="020B0604020202020204" pitchFamily="34" charset="0"/>
              </a:rPr>
              <a:t>weakness</a:t>
            </a:r>
            <a:r>
              <a:rPr lang="en-US" dirty="0">
                <a:solidFill>
                  <a:srgbClr val="000000"/>
                </a:solidFill>
                <a:latin typeface="Arial" panose="020B0604020202020204" pitchFamily="34" charset="0"/>
              </a:rPr>
              <a:t>. Most gladly therefore will I rather glory in my infirmities, that the power of Christ may rest upon me.</a:t>
            </a:r>
          </a:p>
          <a:p>
            <a:pPr marL="290265" indent="-290265" fontAlgn="base">
              <a:buFont typeface="Arial" panose="020B0604020202020204" pitchFamily="34" charset="0"/>
              <a:buChar char="•"/>
            </a:pPr>
            <a:r>
              <a:rPr lang="en-US" dirty="0">
                <a:solidFill>
                  <a:srgbClr val="000000"/>
                </a:solidFill>
                <a:latin typeface="Playfair Display"/>
              </a:rPr>
              <a:t>According to Ro 6:19, our flesh is weak.  This is also shown in the following verse</a:t>
            </a:r>
          </a:p>
          <a:p>
            <a:pPr marL="696636" lvl="1" indent="-232212" fontAlgn="base">
              <a:buFont typeface="Arial" panose="020B0604020202020204" pitchFamily="34" charset="0"/>
              <a:buChar char="•"/>
            </a:pPr>
            <a:r>
              <a:rPr lang="en-US" dirty="0">
                <a:solidFill>
                  <a:srgbClr val="000000"/>
                </a:solidFill>
                <a:latin typeface="Arial" panose="020B0604020202020204" pitchFamily="34" charset="0"/>
              </a:rPr>
              <a:t>[Mat 26:41 KJV] 41 Watch and pray, that ye enter not into temptation: the spirit indeed [is] willing, but </a:t>
            </a:r>
            <a:r>
              <a:rPr lang="en-US" b="1" dirty="0">
                <a:solidFill>
                  <a:srgbClr val="000000"/>
                </a:solidFill>
                <a:latin typeface="Arial" panose="020B0604020202020204" pitchFamily="34" charset="0"/>
              </a:rPr>
              <a:t>the flesh [is] weak</a:t>
            </a:r>
            <a:r>
              <a:rPr lang="en-US" dirty="0">
                <a:solidFill>
                  <a:srgbClr val="000000"/>
                </a:solidFill>
                <a:latin typeface="Arial" panose="020B0604020202020204" pitchFamily="34" charset="0"/>
              </a:rPr>
              <a:t>.</a:t>
            </a:r>
          </a:p>
          <a:p>
            <a:pPr marL="1161059" lvl="2" indent="-232212" fontAlgn="base">
              <a:buFont typeface="Arial" panose="020B0604020202020204" pitchFamily="34" charset="0"/>
              <a:buChar char="•"/>
            </a:pPr>
            <a:r>
              <a:rPr lang="en-US" dirty="0">
                <a:solidFill>
                  <a:srgbClr val="000000"/>
                </a:solidFill>
                <a:latin typeface="Arial" panose="020B0604020202020204" pitchFamily="34" charset="0"/>
              </a:rPr>
              <a:t>Here, the flesh is weak against temptation.</a:t>
            </a:r>
          </a:p>
          <a:p>
            <a:pPr marL="290265" indent="-290265" fontAlgn="base">
              <a:buFont typeface="Arial" panose="020B0604020202020204" pitchFamily="34" charset="0"/>
              <a:buChar char="•"/>
            </a:pPr>
            <a:r>
              <a:rPr lang="en-US" dirty="0">
                <a:solidFill>
                  <a:srgbClr val="000000"/>
                </a:solidFill>
                <a:latin typeface="Playfair Display"/>
              </a:rPr>
              <a:t>Note: the fact of our flesh being weak does not make His strength perfect but rather, we are weakened on account of our flesh being weak against temptation.  Through that struggle (weakness) His strength is made perfect.</a:t>
            </a:r>
          </a:p>
          <a:p>
            <a:endParaRPr lang="en-US" dirty="0"/>
          </a:p>
        </p:txBody>
      </p:sp>
      <p:sp>
        <p:nvSpPr>
          <p:cNvPr id="4" name="Slide Number Placeholder 3"/>
          <p:cNvSpPr>
            <a:spLocks noGrp="1"/>
          </p:cNvSpPr>
          <p:nvPr>
            <p:ph type="sldNum" sz="quarter" idx="5"/>
          </p:nvPr>
        </p:nvSpPr>
        <p:spPr/>
        <p:txBody>
          <a:bodyPr/>
          <a:lstStyle/>
          <a:p>
            <a:fld id="{586FC031-0AE8-49CC-A98A-D750CC571996}" type="slidenum">
              <a:rPr lang="en-US" smtClean="0"/>
              <a:t>5</a:t>
            </a:fld>
            <a:endParaRPr lang="en-US"/>
          </a:p>
        </p:txBody>
      </p:sp>
    </p:spTree>
    <p:extLst>
      <p:ext uri="{BB962C8B-B14F-4D97-AF65-F5344CB8AC3E}">
        <p14:creationId xmlns:p14="http://schemas.microsoft.com/office/powerpoint/2010/main" val="2786194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159" indent="-174159">
              <a:buFont typeface="Arial" panose="020B0604020202020204" pitchFamily="34" charset="0"/>
              <a:buChar char="•"/>
            </a:pPr>
            <a:r>
              <a:rPr lang="en-US" dirty="0"/>
              <a:t>As long as we are in these “mortal” bodies, we are weak in this fight.</a:t>
            </a:r>
          </a:p>
          <a:p>
            <a:pPr marL="174159" indent="-174159">
              <a:buFont typeface="Arial" panose="020B0604020202020204" pitchFamily="34" charset="0"/>
              <a:buChar char="•"/>
            </a:pPr>
            <a:r>
              <a:rPr lang="en-US" dirty="0"/>
              <a:t>Hence, the need for Him….the need for His armor.</a:t>
            </a:r>
          </a:p>
          <a:p>
            <a:pPr marL="174159" indent="-174159">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86FC031-0AE8-49CC-A98A-D750CC571996}" type="slidenum">
              <a:rPr lang="en-US" smtClean="0"/>
              <a:t>6</a:t>
            </a:fld>
            <a:endParaRPr lang="en-US"/>
          </a:p>
        </p:txBody>
      </p:sp>
    </p:spTree>
    <p:extLst>
      <p:ext uri="{BB962C8B-B14F-4D97-AF65-F5344CB8AC3E}">
        <p14:creationId xmlns:p14="http://schemas.microsoft.com/office/powerpoint/2010/main" val="3146836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[Isa 14:12-14 KJV] 12 How art thou fallen from heaven, O Lucifer, son of the morning! [how] art thou cut down to the ground, which didst weaken the nations! 13 For thou hast said in thine heart, I will ascend into heaven, </a:t>
            </a:r>
            <a:r>
              <a:rPr lang="en-US" b="1" dirty="0"/>
              <a:t>I will exalt my throne </a:t>
            </a:r>
            <a:r>
              <a:rPr lang="en-US" dirty="0"/>
              <a:t>above the stars of God: I will sit also upon the mount of the congregation, in the sides of the north: 14 I will ascend above the heights of the clouds; </a:t>
            </a:r>
            <a:r>
              <a:rPr lang="en-US" b="1" dirty="0"/>
              <a:t>I will be like the most High.</a:t>
            </a:r>
          </a:p>
          <a:p>
            <a:endParaRPr lang="en-US" dirty="0"/>
          </a:p>
          <a:p>
            <a:r>
              <a:rPr lang="en-US" dirty="0"/>
              <a:t>The god of this world (age) (2Co 4:4)</a:t>
            </a:r>
          </a:p>
          <a:p>
            <a:r>
              <a:rPr lang="en-US" dirty="0"/>
              <a:t>The prince and the power of the air (Eph 2:2)</a:t>
            </a:r>
          </a:p>
          <a:p>
            <a:r>
              <a:rPr lang="en-US" dirty="0"/>
              <a:t>The prince of this world (John 14:30)</a:t>
            </a:r>
          </a:p>
          <a:p>
            <a:endParaRPr lang="en-US" dirty="0"/>
          </a:p>
          <a:p>
            <a:r>
              <a:rPr lang="en-US" dirty="0"/>
              <a:t>[1Jo 2:16 KJV] 16 For all that [is] in the world, the lust of the flesh, and the lust of the eyes, and the pride of life, is not of the Father, but is of the world.</a:t>
            </a:r>
          </a:p>
          <a:p>
            <a:r>
              <a:rPr lang="en-US" dirty="0"/>
              <a:t>[Rom 12:2 KJV] 2 And be not conformed to this world: but be ye transformed by the renewing of your mind, that ye may prove what [is] that good, and acceptable, and perfect, will of God.</a:t>
            </a:r>
          </a:p>
        </p:txBody>
      </p:sp>
      <p:sp>
        <p:nvSpPr>
          <p:cNvPr id="4" name="Slide Number Placeholder 3"/>
          <p:cNvSpPr>
            <a:spLocks noGrp="1"/>
          </p:cNvSpPr>
          <p:nvPr>
            <p:ph type="sldNum" sz="quarter" idx="5"/>
          </p:nvPr>
        </p:nvSpPr>
        <p:spPr/>
        <p:txBody>
          <a:bodyPr/>
          <a:lstStyle/>
          <a:p>
            <a:fld id="{586FC031-0AE8-49CC-A98A-D750CC571996}" type="slidenum">
              <a:rPr lang="en-US" smtClean="0"/>
              <a:t>7</a:t>
            </a:fld>
            <a:endParaRPr lang="en-US"/>
          </a:p>
        </p:txBody>
      </p:sp>
    </p:spTree>
    <p:extLst>
      <p:ext uri="{BB962C8B-B14F-4D97-AF65-F5344CB8AC3E}">
        <p14:creationId xmlns:p14="http://schemas.microsoft.com/office/powerpoint/2010/main" val="4206705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Neuroplasticity 101</a:t>
            </a:r>
          </a:p>
          <a:p>
            <a:endParaRPr lang="en-US" dirty="0"/>
          </a:p>
        </p:txBody>
      </p:sp>
      <p:sp>
        <p:nvSpPr>
          <p:cNvPr id="4" name="Slide Number Placeholder 3"/>
          <p:cNvSpPr>
            <a:spLocks noGrp="1"/>
          </p:cNvSpPr>
          <p:nvPr>
            <p:ph type="sldNum" sz="quarter" idx="5"/>
          </p:nvPr>
        </p:nvSpPr>
        <p:spPr/>
        <p:txBody>
          <a:bodyPr/>
          <a:lstStyle/>
          <a:p>
            <a:fld id="{586FC031-0AE8-49CC-A98A-D750CC571996}" type="slidenum">
              <a:rPr lang="en-US" smtClean="0"/>
              <a:t>8</a:t>
            </a:fld>
            <a:endParaRPr lang="en-US"/>
          </a:p>
        </p:txBody>
      </p:sp>
    </p:spTree>
    <p:extLst>
      <p:ext uri="{BB962C8B-B14F-4D97-AF65-F5344CB8AC3E}">
        <p14:creationId xmlns:p14="http://schemas.microsoft.com/office/powerpoint/2010/main" val="731472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Strongholds or addictions.</a:t>
            </a:r>
          </a:p>
          <a:p>
            <a:r>
              <a:rPr lang="en-US" dirty="0"/>
              <a:t>We have the ability to re-wire our brains, but it takes practice and can feel daunting.</a:t>
            </a:r>
          </a:p>
          <a:p>
            <a:r>
              <a:rPr lang="en-US" dirty="0"/>
              <a:t>Obedience to God’s Word is NO easy task.</a:t>
            </a:r>
          </a:p>
        </p:txBody>
      </p:sp>
      <p:sp>
        <p:nvSpPr>
          <p:cNvPr id="4" name="Slide Number Placeholder 3"/>
          <p:cNvSpPr>
            <a:spLocks noGrp="1"/>
          </p:cNvSpPr>
          <p:nvPr>
            <p:ph type="sldNum" sz="quarter" idx="5"/>
          </p:nvPr>
        </p:nvSpPr>
        <p:spPr/>
        <p:txBody>
          <a:bodyPr/>
          <a:lstStyle/>
          <a:p>
            <a:fld id="{586FC031-0AE8-49CC-A98A-D750CC571996}" type="slidenum">
              <a:rPr lang="en-US" smtClean="0"/>
              <a:t>9</a:t>
            </a:fld>
            <a:endParaRPr lang="en-US"/>
          </a:p>
        </p:txBody>
      </p:sp>
    </p:spTree>
    <p:extLst>
      <p:ext uri="{BB962C8B-B14F-4D97-AF65-F5344CB8AC3E}">
        <p14:creationId xmlns:p14="http://schemas.microsoft.com/office/powerpoint/2010/main" val="3352828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88A8EE-ED54-4833-A76C-68C7F40E2276}" type="datetimeFigureOut">
              <a:rPr lang="en-US" smtClean="0"/>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6A627B-9525-49EB-AE6B-353EBDAD619E}" type="slidenum">
              <a:rPr lang="en-US" smtClean="0"/>
              <a:t>‹#›</a:t>
            </a:fld>
            <a:endParaRPr lang="en-US"/>
          </a:p>
        </p:txBody>
      </p:sp>
    </p:spTree>
    <p:extLst>
      <p:ext uri="{BB962C8B-B14F-4D97-AF65-F5344CB8AC3E}">
        <p14:creationId xmlns:p14="http://schemas.microsoft.com/office/powerpoint/2010/main" val="2048450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88A8EE-ED54-4833-A76C-68C7F40E2276}" type="datetimeFigureOut">
              <a:rPr lang="en-US" smtClean="0"/>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6A627B-9525-49EB-AE6B-353EBDAD619E}" type="slidenum">
              <a:rPr lang="en-US" smtClean="0"/>
              <a:t>‹#›</a:t>
            </a:fld>
            <a:endParaRPr lang="en-US"/>
          </a:p>
        </p:txBody>
      </p:sp>
    </p:spTree>
    <p:extLst>
      <p:ext uri="{BB962C8B-B14F-4D97-AF65-F5344CB8AC3E}">
        <p14:creationId xmlns:p14="http://schemas.microsoft.com/office/powerpoint/2010/main" val="3766250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88A8EE-ED54-4833-A76C-68C7F40E2276}" type="datetimeFigureOut">
              <a:rPr lang="en-US" smtClean="0"/>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6A627B-9525-49EB-AE6B-353EBDAD619E}" type="slidenum">
              <a:rPr lang="en-US" smtClean="0"/>
              <a:t>‹#›</a:t>
            </a:fld>
            <a:endParaRPr lang="en-US"/>
          </a:p>
        </p:txBody>
      </p:sp>
    </p:spTree>
    <p:extLst>
      <p:ext uri="{BB962C8B-B14F-4D97-AF65-F5344CB8AC3E}">
        <p14:creationId xmlns:p14="http://schemas.microsoft.com/office/powerpoint/2010/main" val="2927642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88A8EE-ED54-4833-A76C-68C7F40E2276}" type="datetimeFigureOut">
              <a:rPr lang="en-US" smtClean="0"/>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6A627B-9525-49EB-AE6B-353EBDAD619E}"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84061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88A8EE-ED54-4833-A76C-68C7F40E2276}" type="datetimeFigureOut">
              <a:rPr lang="en-US" smtClean="0"/>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6A627B-9525-49EB-AE6B-353EBDAD619E}" type="slidenum">
              <a:rPr lang="en-US" smtClean="0"/>
              <a:t>‹#›</a:t>
            </a:fld>
            <a:endParaRPr lang="en-US"/>
          </a:p>
        </p:txBody>
      </p:sp>
    </p:spTree>
    <p:extLst>
      <p:ext uri="{BB962C8B-B14F-4D97-AF65-F5344CB8AC3E}">
        <p14:creationId xmlns:p14="http://schemas.microsoft.com/office/powerpoint/2010/main" val="2612234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688A8EE-ED54-4833-A76C-68C7F40E2276}" type="datetimeFigureOut">
              <a:rPr lang="en-US" smtClean="0"/>
              <a:t>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6A627B-9525-49EB-AE6B-353EBDAD619E}" type="slidenum">
              <a:rPr lang="en-US" smtClean="0"/>
              <a:t>‹#›</a:t>
            </a:fld>
            <a:endParaRPr lang="en-US"/>
          </a:p>
        </p:txBody>
      </p:sp>
    </p:spTree>
    <p:extLst>
      <p:ext uri="{BB962C8B-B14F-4D97-AF65-F5344CB8AC3E}">
        <p14:creationId xmlns:p14="http://schemas.microsoft.com/office/powerpoint/2010/main" val="466135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688A8EE-ED54-4833-A76C-68C7F40E2276}" type="datetimeFigureOut">
              <a:rPr lang="en-US" smtClean="0"/>
              <a:t>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6A627B-9525-49EB-AE6B-353EBDAD619E}" type="slidenum">
              <a:rPr lang="en-US" smtClean="0"/>
              <a:t>‹#›</a:t>
            </a:fld>
            <a:endParaRPr lang="en-US"/>
          </a:p>
        </p:txBody>
      </p:sp>
    </p:spTree>
    <p:extLst>
      <p:ext uri="{BB962C8B-B14F-4D97-AF65-F5344CB8AC3E}">
        <p14:creationId xmlns:p14="http://schemas.microsoft.com/office/powerpoint/2010/main" val="2914320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88A8EE-ED54-4833-A76C-68C7F40E2276}" type="datetimeFigureOut">
              <a:rPr lang="en-US" smtClean="0"/>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6A627B-9525-49EB-AE6B-353EBDAD619E}" type="slidenum">
              <a:rPr lang="en-US" smtClean="0"/>
              <a:t>‹#›</a:t>
            </a:fld>
            <a:endParaRPr lang="en-US"/>
          </a:p>
        </p:txBody>
      </p:sp>
    </p:spTree>
    <p:extLst>
      <p:ext uri="{BB962C8B-B14F-4D97-AF65-F5344CB8AC3E}">
        <p14:creationId xmlns:p14="http://schemas.microsoft.com/office/powerpoint/2010/main" val="2988876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88A8EE-ED54-4833-A76C-68C7F40E2276}" type="datetimeFigureOut">
              <a:rPr lang="en-US" smtClean="0"/>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6A627B-9525-49EB-AE6B-353EBDAD619E}" type="slidenum">
              <a:rPr lang="en-US" smtClean="0"/>
              <a:t>‹#›</a:t>
            </a:fld>
            <a:endParaRPr lang="en-US"/>
          </a:p>
        </p:txBody>
      </p:sp>
    </p:spTree>
    <p:extLst>
      <p:ext uri="{BB962C8B-B14F-4D97-AF65-F5344CB8AC3E}">
        <p14:creationId xmlns:p14="http://schemas.microsoft.com/office/powerpoint/2010/main" val="159136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88A8EE-ED54-4833-A76C-68C7F40E2276}" type="datetimeFigureOut">
              <a:rPr lang="en-US" smtClean="0"/>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6A627B-9525-49EB-AE6B-353EBDAD619E}" type="slidenum">
              <a:rPr lang="en-US" smtClean="0"/>
              <a:t>‹#›</a:t>
            </a:fld>
            <a:endParaRPr lang="en-US"/>
          </a:p>
        </p:txBody>
      </p:sp>
    </p:spTree>
    <p:extLst>
      <p:ext uri="{BB962C8B-B14F-4D97-AF65-F5344CB8AC3E}">
        <p14:creationId xmlns:p14="http://schemas.microsoft.com/office/powerpoint/2010/main" val="294788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88A8EE-ED54-4833-A76C-68C7F40E2276}" type="datetimeFigureOut">
              <a:rPr lang="en-US" smtClean="0"/>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6A627B-9525-49EB-AE6B-353EBDAD619E}" type="slidenum">
              <a:rPr lang="en-US" smtClean="0"/>
              <a:t>‹#›</a:t>
            </a:fld>
            <a:endParaRPr lang="en-US"/>
          </a:p>
        </p:txBody>
      </p:sp>
    </p:spTree>
    <p:extLst>
      <p:ext uri="{BB962C8B-B14F-4D97-AF65-F5344CB8AC3E}">
        <p14:creationId xmlns:p14="http://schemas.microsoft.com/office/powerpoint/2010/main" val="54919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88A8EE-ED54-4833-A76C-68C7F40E2276}" type="datetimeFigureOut">
              <a:rPr lang="en-US" smtClean="0"/>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6A627B-9525-49EB-AE6B-353EBDAD619E}" type="slidenum">
              <a:rPr lang="en-US" smtClean="0"/>
              <a:t>‹#›</a:t>
            </a:fld>
            <a:endParaRPr lang="en-US"/>
          </a:p>
        </p:txBody>
      </p:sp>
    </p:spTree>
    <p:extLst>
      <p:ext uri="{BB962C8B-B14F-4D97-AF65-F5344CB8AC3E}">
        <p14:creationId xmlns:p14="http://schemas.microsoft.com/office/powerpoint/2010/main" val="88144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88A8EE-ED54-4833-A76C-68C7F40E2276}" type="datetimeFigureOut">
              <a:rPr lang="en-US" smtClean="0"/>
              <a:t>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6A627B-9525-49EB-AE6B-353EBDAD619E}" type="slidenum">
              <a:rPr lang="en-US" smtClean="0"/>
              <a:t>‹#›</a:t>
            </a:fld>
            <a:endParaRPr lang="en-US"/>
          </a:p>
        </p:txBody>
      </p:sp>
    </p:spTree>
    <p:extLst>
      <p:ext uri="{BB962C8B-B14F-4D97-AF65-F5344CB8AC3E}">
        <p14:creationId xmlns:p14="http://schemas.microsoft.com/office/powerpoint/2010/main" val="2393945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88A8EE-ED54-4833-A76C-68C7F40E2276}" type="datetimeFigureOut">
              <a:rPr lang="en-US" smtClean="0"/>
              <a:t>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6A627B-9525-49EB-AE6B-353EBDAD619E}" type="slidenum">
              <a:rPr lang="en-US" smtClean="0"/>
              <a:t>‹#›</a:t>
            </a:fld>
            <a:endParaRPr lang="en-US"/>
          </a:p>
        </p:txBody>
      </p:sp>
    </p:spTree>
    <p:extLst>
      <p:ext uri="{BB962C8B-B14F-4D97-AF65-F5344CB8AC3E}">
        <p14:creationId xmlns:p14="http://schemas.microsoft.com/office/powerpoint/2010/main" val="220227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A8EE-ED54-4833-A76C-68C7F40E2276}" type="datetimeFigureOut">
              <a:rPr lang="en-US" smtClean="0"/>
              <a:t>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6A627B-9525-49EB-AE6B-353EBDAD619E}" type="slidenum">
              <a:rPr lang="en-US" smtClean="0"/>
              <a:t>‹#›</a:t>
            </a:fld>
            <a:endParaRPr lang="en-US"/>
          </a:p>
        </p:txBody>
      </p:sp>
    </p:spTree>
    <p:extLst>
      <p:ext uri="{BB962C8B-B14F-4D97-AF65-F5344CB8AC3E}">
        <p14:creationId xmlns:p14="http://schemas.microsoft.com/office/powerpoint/2010/main" val="3275060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88A8EE-ED54-4833-A76C-68C7F40E2276}" type="datetimeFigureOut">
              <a:rPr lang="en-US" smtClean="0"/>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6A627B-9525-49EB-AE6B-353EBDAD619E}" type="slidenum">
              <a:rPr lang="en-US" smtClean="0"/>
              <a:t>‹#›</a:t>
            </a:fld>
            <a:endParaRPr lang="en-US"/>
          </a:p>
        </p:txBody>
      </p:sp>
    </p:spTree>
    <p:extLst>
      <p:ext uri="{BB962C8B-B14F-4D97-AF65-F5344CB8AC3E}">
        <p14:creationId xmlns:p14="http://schemas.microsoft.com/office/powerpoint/2010/main" val="319484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88A8EE-ED54-4833-A76C-68C7F40E2276}" type="datetimeFigureOut">
              <a:rPr lang="en-US" smtClean="0"/>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6A627B-9525-49EB-AE6B-353EBDAD619E}" type="slidenum">
              <a:rPr lang="en-US" smtClean="0"/>
              <a:t>‹#›</a:t>
            </a:fld>
            <a:endParaRPr lang="en-US"/>
          </a:p>
        </p:txBody>
      </p:sp>
    </p:spTree>
    <p:extLst>
      <p:ext uri="{BB962C8B-B14F-4D97-AF65-F5344CB8AC3E}">
        <p14:creationId xmlns:p14="http://schemas.microsoft.com/office/powerpoint/2010/main" val="57436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688A8EE-ED54-4833-A76C-68C7F40E2276}" type="datetimeFigureOut">
              <a:rPr lang="en-US" smtClean="0"/>
              <a:t>1/7/2020</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66A627B-9525-49EB-AE6B-353EBDAD619E}" type="slidenum">
              <a:rPr lang="en-US" smtClean="0"/>
              <a:t>‹#›</a:t>
            </a:fld>
            <a:endParaRPr lang="en-US"/>
          </a:p>
        </p:txBody>
      </p:sp>
    </p:spTree>
    <p:extLst>
      <p:ext uri="{BB962C8B-B14F-4D97-AF65-F5344CB8AC3E}">
        <p14:creationId xmlns:p14="http://schemas.microsoft.com/office/powerpoint/2010/main" val="206074092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ELpfYCZa87g?feature=oembed"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417-14DF-4803-93A3-6B81AE951241}"/>
              </a:ext>
            </a:extLst>
          </p:cNvPr>
          <p:cNvSpPr>
            <a:spLocks noGrp="1"/>
          </p:cNvSpPr>
          <p:nvPr>
            <p:ph type="ctrTitle"/>
          </p:nvPr>
        </p:nvSpPr>
        <p:spPr>
          <a:xfrm>
            <a:off x="1370693" y="1352289"/>
            <a:ext cx="9440034" cy="1828801"/>
          </a:xfrm>
        </p:spPr>
        <p:txBody>
          <a:bodyPr>
            <a:normAutofit fontScale="90000"/>
          </a:bodyPr>
          <a:lstStyle/>
          <a:p>
            <a:br>
              <a:rPr lang="en-US" dirty="0">
                <a:effectLst/>
              </a:rPr>
            </a:br>
            <a:br>
              <a:rPr lang="en-US" dirty="0"/>
            </a:br>
            <a:endParaRPr lang="en-US" dirty="0">
              <a:solidFill>
                <a:schemeClr val="accent2">
                  <a:lumMod val="75000"/>
                </a:schemeClr>
              </a:solidFill>
            </a:endParaRPr>
          </a:p>
        </p:txBody>
      </p:sp>
      <p:sp>
        <p:nvSpPr>
          <p:cNvPr id="3" name="Subtitle 2">
            <a:extLst>
              <a:ext uri="{FF2B5EF4-FFF2-40B4-BE49-F238E27FC236}">
                <a16:creationId xmlns:a16="http://schemas.microsoft.com/office/drawing/2014/main" id="{CC6C1909-8DE1-421F-9299-CDF65388FA79}"/>
              </a:ext>
            </a:extLst>
          </p:cNvPr>
          <p:cNvSpPr>
            <a:spLocks noGrp="1"/>
          </p:cNvSpPr>
          <p:nvPr>
            <p:ph type="subTitle" idx="1"/>
          </p:nvPr>
        </p:nvSpPr>
        <p:spPr>
          <a:xfrm>
            <a:off x="1370693" y="3598339"/>
            <a:ext cx="9440034" cy="1737141"/>
          </a:xfrm>
        </p:spPr>
        <p:txBody>
          <a:bodyPr>
            <a:normAutofit/>
          </a:bodyPr>
          <a:lstStyle/>
          <a:p>
            <a:r>
              <a:rPr lang="en-US" sz="2400" b="1" dirty="0">
                <a:solidFill>
                  <a:schemeClr val="accent1"/>
                </a:solidFill>
              </a:rPr>
              <a:t>Weakness, Temptation &amp; Power</a:t>
            </a:r>
          </a:p>
          <a:p>
            <a:endParaRPr lang="en-US" sz="2400" dirty="0">
              <a:solidFill>
                <a:schemeClr val="accent1"/>
              </a:solidFill>
            </a:endParaRPr>
          </a:p>
          <a:p>
            <a:r>
              <a:rPr lang="en-US" sz="1600" dirty="0"/>
              <a:t>An Examination of 2Co. 12:10</a:t>
            </a:r>
          </a:p>
        </p:txBody>
      </p:sp>
      <p:sp>
        <p:nvSpPr>
          <p:cNvPr id="4" name="Rectangle 3">
            <a:extLst>
              <a:ext uri="{FF2B5EF4-FFF2-40B4-BE49-F238E27FC236}">
                <a16:creationId xmlns:a16="http://schemas.microsoft.com/office/drawing/2014/main" id="{1FDF70DA-1EDB-41ED-AA19-4254E6CED515}"/>
              </a:ext>
            </a:extLst>
          </p:cNvPr>
          <p:cNvSpPr/>
          <p:nvPr/>
        </p:nvSpPr>
        <p:spPr>
          <a:xfrm>
            <a:off x="-154270" y="2004720"/>
            <a:ext cx="1248995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…”When I am weak, then I am strong”.</a:t>
            </a:r>
          </a:p>
        </p:txBody>
      </p:sp>
    </p:spTree>
    <p:extLst>
      <p:ext uri="{BB962C8B-B14F-4D97-AF65-F5344CB8AC3E}">
        <p14:creationId xmlns:p14="http://schemas.microsoft.com/office/powerpoint/2010/main" val="233465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F8493A-6FF3-40A4-9B36-3CE542A96C82}"/>
              </a:ext>
            </a:extLst>
          </p:cNvPr>
          <p:cNvSpPr/>
          <p:nvPr/>
        </p:nvSpPr>
        <p:spPr>
          <a:xfrm>
            <a:off x="1242874" y="3429000"/>
            <a:ext cx="10024683" cy="1249532"/>
          </a:xfrm>
          <a:prstGeom prst="rect">
            <a:avLst/>
          </a:prstGeom>
          <a:solidFill>
            <a:schemeClr val="accent2">
              <a:lumMod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E9C624-EDC0-48C0-AD00-CFEE30A7829F}"/>
              </a:ext>
            </a:extLst>
          </p:cNvPr>
          <p:cNvSpPr>
            <a:spLocks noGrp="1"/>
          </p:cNvSpPr>
          <p:nvPr>
            <p:ph type="title"/>
          </p:nvPr>
        </p:nvSpPr>
        <p:spPr/>
        <p:txBody>
          <a:bodyPr>
            <a:normAutofit fontScale="90000"/>
          </a:bodyPr>
          <a:lstStyle/>
          <a:p>
            <a:r>
              <a:rPr lang="en-US" b="1" dirty="0">
                <a:solidFill>
                  <a:schemeClr val="accent2">
                    <a:lumMod val="75000"/>
                  </a:schemeClr>
                </a:solidFill>
              </a:rPr>
              <a:t>A contradiction?</a:t>
            </a:r>
            <a:br>
              <a:rPr lang="en-US" b="1" dirty="0">
                <a:solidFill>
                  <a:schemeClr val="accent2">
                    <a:lumMod val="75000"/>
                  </a:schemeClr>
                </a:solidFill>
              </a:rPr>
            </a:br>
            <a:r>
              <a:rPr lang="en-US" sz="2700" b="1" dirty="0">
                <a:solidFill>
                  <a:schemeClr val="accent2">
                    <a:lumMod val="75000"/>
                  </a:schemeClr>
                </a:solidFill>
                <a:latin typeface="Segoe UI Emoji" panose="020B0502040204020203" pitchFamily="34" charset="0"/>
                <a:ea typeface="Segoe UI Emoji" panose="020B0502040204020203" pitchFamily="34" charset="0"/>
              </a:rPr>
              <a:t>No – just faulty brain wiring getting in the way</a:t>
            </a:r>
          </a:p>
        </p:txBody>
      </p:sp>
      <p:sp>
        <p:nvSpPr>
          <p:cNvPr id="3" name="Content Placeholder 2">
            <a:extLst>
              <a:ext uri="{FF2B5EF4-FFF2-40B4-BE49-F238E27FC236}">
                <a16:creationId xmlns:a16="http://schemas.microsoft.com/office/drawing/2014/main" id="{2C1F6086-0E71-4C7E-A436-4C25AF01A1F7}"/>
              </a:ext>
            </a:extLst>
          </p:cNvPr>
          <p:cNvSpPr>
            <a:spLocks noGrp="1"/>
          </p:cNvSpPr>
          <p:nvPr>
            <p:ph idx="1"/>
          </p:nvPr>
        </p:nvSpPr>
        <p:spPr>
          <a:xfrm>
            <a:off x="913795" y="1732449"/>
            <a:ext cx="10353762" cy="4721617"/>
          </a:xfrm>
          <a:noFill/>
        </p:spPr>
        <p:txBody>
          <a:bodyPr>
            <a:normAutofit/>
          </a:bodyPr>
          <a:lstStyle/>
          <a:p>
            <a:r>
              <a:rPr lang="en-US" sz="2400" dirty="0">
                <a:latin typeface="Segoe UI Emoji" panose="020B0502040204020203" pitchFamily="34" charset="0"/>
                <a:ea typeface="Segoe UI Emoji" panose="020B0502040204020203" pitchFamily="34" charset="0"/>
              </a:rPr>
              <a:t>[Rom 7:19 KJV] 19 For the good that I would I do not: </a:t>
            </a:r>
            <a:r>
              <a:rPr lang="en-US" sz="2400" i="1" u="sng" dirty="0">
                <a:solidFill>
                  <a:srgbClr val="FF0000"/>
                </a:solidFill>
                <a:latin typeface="Segoe UI Emoji" panose="020B0502040204020203" pitchFamily="34" charset="0"/>
                <a:ea typeface="Segoe UI Emoji" panose="020B0502040204020203" pitchFamily="34" charset="0"/>
              </a:rPr>
              <a:t>but the evil which I would not, that I do.</a:t>
            </a:r>
          </a:p>
          <a:p>
            <a:pPr marL="36900" indent="0">
              <a:buNone/>
            </a:pPr>
            <a:endParaRPr lang="en-US" sz="2400" dirty="0">
              <a:latin typeface="Segoe UI Emoji" panose="020B0502040204020203" pitchFamily="34" charset="0"/>
              <a:ea typeface="Segoe UI Emoji" panose="020B0502040204020203" pitchFamily="34" charset="0"/>
            </a:endParaRPr>
          </a:p>
          <a:p>
            <a:pPr marL="36900" indent="0">
              <a:buNone/>
            </a:pPr>
            <a:r>
              <a:rPr lang="en-US" sz="2400" dirty="0">
                <a:latin typeface="Segoe UI Emoji" panose="020B0502040204020203" pitchFamily="34" charset="0"/>
                <a:ea typeface="Segoe UI Emoji" panose="020B0502040204020203" pitchFamily="34" charset="0"/>
              </a:rPr>
              <a:t>                                                      </a:t>
            </a:r>
          </a:p>
          <a:p>
            <a:pPr marL="36900" indent="0">
              <a:buNone/>
            </a:pPr>
            <a:r>
              <a:rPr lang="en-US" sz="2400" dirty="0">
                <a:latin typeface="Rockwell" panose="02060603020205020403" pitchFamily="18" charset="0"/>
                <a:ea typeface="Segoe UI Emoji" panose="020B0502040204020203" pitchFamily="34" charset="0"/>
              </a:rPr>
              <a:t>    </a:t>
            </a:r>
            <a:r>
              <a:rPr lang="en-US" dirty="0">
                <a:latin typeface="Rockwell" panose="02060603020205020403" pitchFamily="18" charset="0"/>
                <a:ea typeface="Segoe UI Emoji" panose="020B0502040204020203" pitchFamily="34" charset="0"/>
              </a:rPr>
              <a:t>[Rom 8:6 KJV] 6 For to be </a:t>
            </a:r>
            <a:r>
              <a:rPr lang="en-US" dirty="0">
                <a:solidFill>
                  <a:srgbClr val="FF0000"/>
                </a:solidFill>
                <a:latin typeface="Rockwell" panose="02060603020205020403" pitchFamily="18" charset="0"/>
                <a:ea typeface="Segoe UI Emoji" panose="020B0502040204020203" pitchFamily="34" charset="0"/>
              </a:rPr>
              <a:t>carnally minded [is] death</a:t>
            </a:r>
            <a:r>
              <a:rPr lang="en-US" dirty="0">
                <a:latin typeface="Rockwell" panose="02060603020205020403" pitchFamily="18" charset="0"/>
                <a:ea typeface="Segoe UI Emoji" panose="020B0502040204020203" pitchFamily="34" charset="0"/>
              </a:rPr>
              <a:t>;  but to be </a:t>
            </a:r>
            <a:r>
              <a:rPr lang="en-US" dirty="0">
                <a:solidFill>
                  <a:srgbClr val="002060"/>
                </a:solidFill>
                <a:latin typeface="Rockwell" panose="02060603020205020403" pitchFamily="18" charset="0"/>
                <a:ea typeface="Segoe UI Emoji" panose="020B0502040204020203" pitchFamily="34" charset="0"/>
              </a:rPr>
              <a:t>spiritually minded is </a:t>
            </a:r>
          </a:p>
          <a:p>
            <a:pPr marL="36900" indent="0">
              <a:buNone/>
            </a:pPr>
            <a:r>
              <a:rPr lang="en-US" dirty="0">
                <a:solidFill>
                  <a:srgbClr val="002060"/>
                </a:solidFill>
                <a:latin typeface="Rockwell" panose="02060603020205020403" pitchFamily="18" charset="0"/>
                <a:ea typeface="Segoe UI Emoji" panose="020B0502040204020203" pitchFamily="34" charset="0"/>
              </a:rPr>
              <a:t>      life and peace.   </a:t>
            </a:r>
            <a:endParaRPr lang="en-US" sz="2400" dirty="0">
              <a:solidFill>
                <a:srgbClr val="00B0F0"/>
              </a:solidFill>
              <a:latin typeface="Rockwell" panose="02060603020205020403" pitchFamily="18" charset="0"/>
              <a:ea typeface="Segoe UI Emoji" panose="020B0502040204020203" pitchFamily="34" charset="0"/>
            </a:endParaRPr>
          </a:p>
          <a:p>
            <a:pPr marL="36900" indent="0">
              <a:buNone/>
            </a:pPr>
            <a:endParaRPr lang="en-US" sz="2400" dirty="0">
              <a:latin typeface="Segoe UI Emoji" panose="020B0502040204020203" pitchFamily="34" charset="0"/>
              <a:ea typeface="Segoe UI Emoji" panose="020B0502040204020203" pitchFamily="34" charset="0"/>
            </a:endParaRPr>
          </a:p>
          <a:p>
            <a:r>
              <a:rPr lang="en-US" sz="2400" dirty="0">
                <a:latin typeface="Segoe UI Emoji" panose="020B0502040204020203" pitchFamily="34" charset="0"/>
                <a:ea typeface="Segoe UI Emoji" panose="020B0502040204020203" pitchFamily="34" charset="0"/>
              </a:rPr>
              <a:t>[2Co 13:7 KJV] 7 </a:t>
            </a:r>
            <a:r>
              <a:rPr lang="en-US" sz="2400" i="1" u="sng" dirty="0">
                <a:solidFill>
                  <a:srgbClr val="002060"/>
                </a:solidFill>
                <a:latin typeface="Segoe UI Emoji" panose="020B0502040204020203" pitchFamily="34" charset="0"/>
                <a:ea typeface="Segoe UI Emoji" panose="020B0502040204020203" pitchFamily="34" charset="0"/>
              </a:rPr>
              <a:t>Now I pray to God that ye do no evil</a:t>
            </a:r>
            <a:r>
              <a:rPr lang="en-US" sz="2400" dirty="0">
                <a:solidFill>
                  <a:srgbClr val="002060"/>
                </a:solidFill>
                <a:latin typeface="Segoe UI Emoji" panose="020B0502040204020203" pitchFamily="34" charset="0"/>
                <a:ea typeface="Segoe UI Emoji" panose="020B0502040204020203" pitchFamily="34" charset="0"/>
              </a:rPr>
              <a:t>; </a:t>
            </a:r>
            <a:r>
              <a:rPr lang="en-US" sz="2400" dirty="0">
                <a:latin typeface="Segoe UI Emoji" panose="020B0502040204020203" pitchFamily="34" charset="0"/>
                <a:ea typeface="Segoe UI Emoji" panose="020B0502040204020203" pitchFamily="34" charset="0"/>
              </a:rPr>
              <a:t>not that we should appear approved, but that ye should do that which is honest, though we be as reprobates.</a:t>
            </a:r>
          </a:p>
        </p:txBody>
      </p:sp>
      <p:cxnSp>
        <p:nvCxnSpPr>
          <p:cNvPr id="5" name="Straight Arrow Connector 4">
            <a:extLst>
              <a:ext uri="{FF2B5EF4-FFF2-40B4-BE49-F238E27FC236}">
                <a16:creationId xmlns:a16="http://schemas.microsoft.com/office/drawing/2014/main" id="{422FFACF-6DEF-4336-B2D7-0A0C19A20010}"/>
              </a:ext>
            </a:extLst>
          </p:cNvPr>
          <p:cNvCxnSpPr>
            <a:cxnSpLocks/>
          </p:cNvCxnSpPr>
          <p:nvPr/>
        </p:nvCxnSpPr>
        <p:spPr>
          <a:xfrm flipH="1">
            <a:off x="7066625" y="2148396"/>
            <a:ext cx="1935332" cy="1509204"/>
          </a:xfrm>
          <a:prstGeom prst="straightConnector1">
            <a:avLst/>
          </a:prstGeom>
          <a:ln w="34925" cmpd="sng">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7" name="Straight Arrow Connector 6">
            <a:extLst>
              <a:ext uri="{FF2B5EF4-FFF2-40B4-BE49-F238E27FC236}">
                <a16:creationId xmlns:a16="http://schemas.microsoft.com/office/drawing/2014/main" id="{E9099C90-7196-469B-A0A3-2DF20ED801BD}"/>
              </a:ext>
            </a:extLst>
          </p:cNvPr>
          <p:cNvCxnSpPr>
            <a:cxnSpLocks/>
          </p:cNvCxnSpPr>
          <p:nvPr/>
        </p:nvCxnSpPr>
        <p:spPr>
          <a:xfrm flipH="1">
            <a:off x="6970173" y="4093257"/>
            <a:ext cx="2773902" cy="1111277"/>
          </a:xfrm>
          <a:prstGeom prst="straightConnector1">
            <a:avLst/>
          </a:prstGeom>
          <a:ln>
            <a:solidFill>
              <a:srgbClr val="0070C0"/>
            </a:solidFill>
            <a:headEnd type="triangle"/>
            <a:tailEnd type="triangle"/>
          </a:ln>
        </p:spPr>
        <p:style>
          <a:lnRef idx="3">
            <a:schemeClr val="accent1"/>
          </a:lnRef>
          <a:fillRef idx="0">
            <a:schemeClr val="accent1"/>
          </a:fillRef>
          <a:effectRef idx="2">
            <a:schemeClr val="accent1"/>
          </a:effectRef>
          <a:fontRef idx="minor">
            <a:schemeClr val="tx1"/>
          </a:fontRef>
        </p:style>
      </p:cxnSp>
      <p:pic>
        <p:nvPicPr>
          <p:cNvPr id="2054" name="Picture 6" descr="Image result for neurological pathways">
            <a:extLst>
              <a:ext uri="{FF2B5EF4-FFF2-40B4-BE49-F238E27FC236}">
                <a16:creationId xmlns:a16="http://schemas.microsoft.com/office/drawing/2014/main" id="{BCEF0B92-3AA5-4155-88AF-BB25BA8B2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072" y="5204534"/>
            <a:ext cx="1653466" cy="1653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012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00719-C98C-49C1-ADA3-27FBE96F0925}"/>
              </a:ext>
            </a:extLst>
          </p:cNvPr>
          <p:cNvSpPr>
            <a:spLocks noGrp="1"/>
          </p:cNvSpPr>
          <p:nvPr>
            <p:ph type="title"/>
          </p:nvPr>
        </p:nvSpPr>
        <p:spPr>
          <a:xfrm>
            <a:off x="919119" y="398919"/>
            <a:ext cx="10353762" cy="970450"/>
          </a:xfrm>
        </p:spPr>
        <p:txBody>
          <a:bodyPr>
            <a:normAutofit fontScale="90000"/>
          </a:bodyPr>
          <a:lstStyle/>
          <a:p>
            <a:r>
              <a:rPr lang="en-US" b="1" dirty="0">
                <a:solidFill>
                  <a:schemeClr val="accent2">
                    <a:lumMod val="75000"/>
                  </a:schemeClr>
                </a:solidFill>
                <a:effectLst/>
              </a:rPr>
              <a:t>Our choices explained through neuroplasticity</a:t>
            </a:r>
          </a:p>
        </p:txBody>
      </p:sp>
      <p:sp>
        <p:nvSpPr>
          <p:cNvPr id="3" name="Content Placeholder 2">
            <a:extLst>
              <a:ext uri="{FF2B5EF4-FFF2-40B4-BE49-F238E27FC236}">
                <a16:creationId xmlns:a16="http://schemas.microsoft.com/office/drawing/2014/main" id="{F427FA5F-B1B6-4491-8B61-E2BDE4DE8C7A}"/>
              </a:ext>
            </a:extLst>
          </p:cNvPr>
          <p:cNvSpPr>
            <a:spLocks noGrp="1"/>
          </p:cNvSpPr>
          <p:nvPr>
            <p:ph sz="half" idx="1"/>
          </p:nvPr>
        </p:nvSpPr>
        <p:spPr>
          <a:xfrm>
            <a:off x="255494" y="1369369"/>
            <a:ext cx="5585633" cy="5219093"/>
          </a:xfrm>
        </p:spPr>
        <p:txBody>
          <a:bodyPr>
            <a:normAutofit fontScale="92500" lnSpcReduction="20000"/>
          </a:bodyPr>
          <a:lstStyle/>
          <a:p>
            <a:r>
              <a:rPr lang="en-US" sz="2200" dirty="0">
                <a:latin typeface="Segoe UI Emoji" panose="020B0502040204020203" pitchFamily="34" charset="0"/>
                <a:ea typeface="Segoe UI Emoji" panose="020B0502040204020203" pitchFamily="34" charset="0"/>
              </a:rPr>
              <a:t>[Rom 7:19 KJV] 19 For the good that I would I do not: but the </a:t>
            </a:r>
            <a:r>
              <a:rPr lang="en-US" sz="2200" b="1" dirty="0">
                <a:solidFill>
                  <a:srgbClr val="FF0000"/>
                </a:solidFill>
                <a:effectLst/>
                <a:latin typeface="Segoe UI Emoji" panose="020B0502040204020203" pitchFamily="34" charset="0"/>
                <a:ea typeface="Segoe UI Emoji" panose="020B0502040204020203" pitchFamily="34" charset="0"/>
              </a:rPr>
              <a:t>evil which I would not, that I do.</a:t>
            </a:r>
          </a:p>
          <a:p>
            <a:pPr lvl="1"/>
            <a:r>
              <a:rPr lang="en-US" sz="2200" dirty="0">
                <a:latin typeface="Segoe UI Emoji" panose="020B0502040204020203" pitchFamily="34" charset="0"/>
                <a:ea typeface="Segoe UI Emoji" panose="020B0502040204020203" pitchFamily="34" charset="0"/>
              </a:rPr>
              <a:t>When travelling down </a:t>
            </a:r>
            <a:r>
              <a:rPr lang="en-US" sz="2600" b="1" dirty="0">
                <a:solidFill>
                  <a:srgbClr val="FF0000"/>
                </a:solidFill>
                <a:effectLst/>
                <a:latin typeface="Segoe UI Emoji" panose="020B0502040204020203" pitchFamily="34" charset="0"/>
                <a:ea typeface="Segoe UI Emoji" panose="020B0502040204020203" pitchFamily="34" charset="0"/>
              </a:rPr>
              <a:t>OLD pathways</a:t>
            </a:r>
          </a:p>
          <a:p>
            <a:pPr marL="36900" indent="0">
              <a:buNone/>
            </a:pPr>
            <a:endParaRPr lang="en-US" sz="1800" dirty="0">
              <a:latin typeface="Segoe UI Emoji" panose="020B0502040204020203" pitchFamily="34" charset="0"/>
              <a:ea typeface="Segoe UI Emoji" panose="020B0502040204020203" pitchFamily="34" charset="0"/>
            </a:endParaRPr>
          </a:p>
          <a:p>
            <a:pPr marL="36900" indent="0">
              <a:buNone/>
            </a:pPr>
            <a:endParaRPr lang="en-US" sz="1800" dirty="0">
              <a:latin typeface="Segoe UI Emoji" panose="020B0502040204020203" pitchFamily="34" charset="0"/>
              <a:ea typeface="Segoe UI Emoji" panose="020B0502040204020203" pitchFamily="34" charset="0"/>
            </a:endParaRPr>
          </a:p>
          <a:p>
            <a:r>
              <a:rPr lang="en-US" sz="2200" dirty="0">
                <a:latin typeface="Segoe UI Emoji" panose="020B0502040204020203" pitchFamily="34" charset="0"/>
                <a:ea typeface="Segoe UI Emoji" panose="020B0502040204020203" pitchFamily="34" charset="0"/>
              </a:rPr>
              <a:t>[2Co 13:7 KJV] 7 </a:t>
            </a:r>
            <a:r>
              <a:rPr lang="en-US" sz="2200" b="1" dirty="0">
                <a:solidFill>
                  <a:srgbClr val="0070C0"/>
                </a:solidFill>
                <a:effectLst/>
                <a:latin typeface="Segoe UI Emoji" panose="020B0502040204020203" pitchFamily="34" charset="0"/>
                <a:ea typeface="Segoe UI Emoji" panose="020B0502040204020203" pitchFamily="34" charset="0"/>
              </a:rPr>
              <a:t>Now I pray to God that ye do no evil; </a:t>
            </a:r>
            <a:r>
              <a:rPr lang="en-US" sz="2200" dirty="0">
                <a:latin typeface="Segoe UI Emoji" panose="020B0502040204020203" pitchFamily="34" charset="0"/>
                <a:ea typeface="Segoe UI Emoji" panose="020B0502040204020203" pitchFamily="34" charset="0"/>
              </a:rPr>
              <a:t>not that we should appear approved, but that ye should do that which is honest, though we be as reprobates.</a:t>
            </a:r>
          </a:p>
          <a:p>
            <a:r>
              <a:rPr lang="en-US" sz="2200" dirty="0">
                <a:latin typeface="Segoe UI Emoji" panose="020B0502040204020203" pitchFamily="34" charset="0"/>
                <a:ea typeface="Segoe UI Emoji" panose="020B0502040204020203" pitchFamily="34" charset="0"/>
              </a:rPr>
              <a:t>[Col 3:5 KJV] 5</a:t>
            </a:r>
            <a:r>
              <a:rPr lang="en-US" sz="2200" b="1" dirty="0">
                <a:latin typeface="Segoe UI Emoji" panose="020B0502040204020203" pitchFamily="34" charset="0"/>
                <a:ea typeface="Segoe UI Emoji" panose="020B0502040204020203" pitchFamily="34" charset="0"/>
              </a:rPr>
              <a:t> </a:t>
            </a:r>
            <a:r>
              <a:rPr lang="en-US" sz="2200" b="1" dirty="0">
                <a:solidFill>
                  <a:srgbClr val="0070C0"/>
                </a:solidFill>
                <a:effectLst/>
                <a:latin typeface="Segoe UI Emoji" panose="020B0502040204020203" pitchFamily="34" charset="0"/>
                <a:ea typeface="Segoe UI Emoji" panose="020B0502040204020203" pitchFamily="34" charset="0"/>
              </a:rPr>
              <a:t>Mortify therefore your members </a:t>
            </a:r>
            <a:r>
              <a:rPr lang="en-US" sz="2200" dirty="0">
                <a:latin typeface="Segoe UI Emoji" panose="020B0502040204020203" pitchFamily="34" charset="0"/>
                <a:ea typeface="Segoe UI Emoji" panose="020B0502040204020203" pitchFamily="34" charset="0"/>
              </a:rPr>
              <a:t>which are upon the earth; fornication, uncleanness, inordinate affection, evil concupiscence, and covetousness, which is idolatry:</a:t>
            </a:r>
          </a:p>
          <a:p>
            <a:pPr lvl="1"/>
            <a:r>
              <a:rPr lang="en-US" sz="2000" dirty="0"/>
              <a:t>When travelling down </a:t>
            </a:r>
            <a:r>
              <a:rPr lang="en-US" sz="2600" b="1" dirty="0">
                <a:solidFill>
                  <a:srgbClr val="0070C0"/>
                </a:solidFill>
                <a:effectLst/>
              </a:rPr>
              <a:t>NEW pathways</a:t>
            </a:r>
          </a:p>
          <a:p>
            <a:endParaRPr lang="en-US" dirty="0"/>
          </a:p>
          <a:p>
            <a:endParaRPr lang="en-US" dirty="0"/>
          </a:p>
        </p:txBody>
      </p:sp>
      <p:pic>
        <p:nvPicPr>
          <p:cNvPr id="5" name="Content Placeholder 4">
            <a:extLst>
              <a:ext uri="{FF2B5EF4-FFF2-40B4-BE49-F238E27FC236}">
                <a16:creationId xmlns:a16="http://schemas.microsoft.com/office/drawing/2014/main" id="{FCBB97C0-AF1F-4E3D-8814-B70C66D8A163}"/>
              </a:ext>
            </a:extLst>
          </p:cNvPr>
          <p:cNvPicPr>
            <a:picLocks noGrp="1" noChangeAspect="1"/>
          </p:cNvPicPr>
          <p:nvPr>
            <p:ph sz="half" idx="2"/>
          </p:nvPr>
        </p:nvPicPr>
        <p:blipFill>
          <a:blip r:embed="rId3"/>
          <a:stretch>
            <a:fillRect/>
          </a:stretch>
        </p:blipFill>
        <p:spPr>
          <a:xfrm>
            <a:off x="6096000" y="1215133"/>
            <a:ext cx="5314949" cy="5550124"/>
          </a:xfrm>
          <a:prstGeom prst="rect">
            <a:avLst/>
          </a:prstGeom>
        </p:spPr>
      </p:pic>
    </p:spTree>
    <p:extLst>
      <p:ext uri="{BB962C8B-B14F-4D97-AF65-F5344CB8AC3E}">
        <p14:creationId xmlns:p14="http://schemas.microsoft.com/office/powerpoint/2010/main" val="4100245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B1B17-C84A-4C6A-8DB0-9B1B280FEEFC}"/>
              </a:ext>
            </a:extLst>
          </p:cNvPr>
          <p:cNvSpPr>
            <a:spLocks noGrp="1"/>
          </p:cNvSpPr>
          <p:nvPr>
            <p:ph type="title"/>
          </p:nvPr>
        </p:nvSpPr>
        <p:spPr>
          <a:xfrm>
            <a:off x="919119" y="361202"/>
            <a:ext cx="10353762" cy="970450"/>
          </a:xfrm>
        </p:spPr>
        <p:txBody>
          <a:bodyPr/>
          <a:lstStyle/>
          <a:p>
            <a:r>
              <a:rPr lang="en-US" b="1" dirty="0">
                <a:solidFill>
                  <a:schemeClr val="accent2">
                    <a:lumMod val="75000"/>
                  </a:schemeClr>
                </a:solidFill>
                <a:effectLst/>
              </a:rPr>
              <a:t>What does it mean to feel “weak”?</a:t>
            </a:r>
          </a:p>
        </p:txBody>
      </p:sp>
      <p:sp>
        <p:nvSpPr>
          <p:cNvPr id="3" name="Content Placeholder 2">
            <a:extLst>
              <a:ext uri="{FF2B5EF4-FFF2-40B4-BE49-F238E27FC236}">
                <a16:creationId xmlns:a16="http://schemas.microsoft.com/office/drawing/2014/main" id="{CFC3883C-6DD5-4582-8FB0-67A4C59E918A}"/>
              </a:ext>
            </a:extLst>
          </p:cNvPr>
          <p:cNvSpPr>
            <a:spLocks noGrp="1"/>
          </p:cNvSpPr>
          <p:nvPr>
            <p:ph sz="half" idx="1"/>
          </p:nvPr>
        </p:nvSpPr>
        <p:spPr>
          <a:xfrm>
            <a:off x="189983" y="1183341"/>
            <a:ext cx="6078070" cy="5313457"/>
          </a:xfrm>
        </p:spPr>
        <p:txBody>
          <a:bodyPr>
            <a:normAutofit fontScale="85000" lnSpcReduction="10000"/>
          </a:bodyPr>
          <a:lstStyle/>
          <a:p>
            <a:r>
              <a:rPr lang="en-US" sz="3000" dirty="0">
                <a:solidFill>
                  <a:schemeClr val="tx1"/>
                </a:solidFill>
              </a:rPr>
              <a:t>We feel </a:t>
            </a:r>
            <a:r>
              <a:rPr lang="en-US" sz="3000" dirty="0">
                <a:solidFill>
                  <a:schemeClr val="accent2">
                    <a:lumMod val="75000"/>
                  </a:schemeClr>
                </a:solidFill>
              </a:rPr>
              <a:t>weak,</a:t>
            </a:r>
            <a:r>
              <a:rPr lang="en-US" sz="3000" dirty="0">
                <a:solidFill>
                  <a:schemeClr val="tx1"/>
                </a:solidFill>
              </a:rPr>
              <a:t> not because we travel down OLD pathways, BUT because our old pathways never go away</a:t>
            </a:r>
          </a:p>
          <a:p>
            <a:pPr lvl="1"/>
            <a:r>
              <a:rPr lang="en-US" sz="2400" dirty="0">
                <a:solidFill>
                  <a:schemeClr val="tx1"/>
                </a:solidFill>
              </a:rPr>
              <a:t>Thus, a constant struggle.</a:t>
            </a:r>
          </a:p>
          <a:p>
            <a:pPr lvl="1"/>
            <a:r>
              <a:rPr lang="en-US" sz="2400" dirty="0">
                <a:solidFill>
                  <a:schemeClr val="tx1"/>
                </a:solidFill>
              </a:rPr>
              <a:t>But the struggle can diminish over time as new pathways are established.</a:t>
            </a:r>
          </a:p>
          <a:p>
            <a:pPr lvl="1"/>
            <a:endParaRPr lang="en-US" sz="2400" dirty="0">
              <a:solidFill>
                <a:schemeClr val="tx1"/>
              </a:solidFill>
            </a:endParaRPr>
          </a:p>
          <a:p>
            <a:pPr marL="36900" indent="0">
              <a:buNone/>
            </a:pPr>
            <a:r>
              <a:rPr lang="en-US" sz="2600" b="1" dirty="0"/>
              <a:t>Rom 7:19 For the good that I would I do not: </a:t>
            </a:r>
            <a:r>
              <a:rPr lang="en-US" sz="2600" b="1" dirty="0">
                <a:solidFill>
                  <a:srgbClr val="FF0000"/>
                </a:solidFill>
              </a:rPr>
              <a:t>but the evil which I would not, that I do.</a:t>
            </a:r>
            <a:endParaRPr lang="en-US" sz="2600" b="1" dirty="0">
              <a:solidFill>
                <a:schemeClr val="tx1"/>
              </a:solidFill>
              <a:latin typeface="Castellar" panose="020A0402060406010301" pitchFamily="18" charset="0"/>
            </a:endParaRPr>
          </a:p>
          <a:p>
            <a:pPr marL="36900" indent="0">
              <a:buNone/>
            </a:pPr>
            <a:r>
              <a:rPr lang="en-US" sz="2600" b="1" dirty="0">
                <a:latin typeface="+mj-lt"/>
              </a:rPr>
              <a:t>Rom 7:21 I find then a law, that, when I would do good, </a:t>
            </a:r>
            <a:r>
              <a:rPr lang="en-US" sz="2600" b="1" dirty="0">
                <a:solidFill>
                  <a:srgbClr val="FF0000"/>
                </a:solidFill>
                <a:latin typeface="+mj-lt"/>
              </a:rPr>
              <a:t>evil is present with me</a:t>
            </a:r>
            <a:r>
              <a:rPr lang="en-US" sz="2600" b="1" dirty="0">
                <a:latin typeface="+mj-lt"/>
              </a:rPr>
              <a:t>.</a:t>
            </a:r>
          </a:p>
          <a:p>
            <a:pPr marL="36900" indent="0">
              <a:buNone/>
            </a:pPr>
            <a:r>
              <a:rPr lang="en-US" sz="2600" b="1" dirty="0">
                <a:latin typeface="+mj-lt"/>
              </a:rPr>
              <a:t>7:25 KJV] 25 …So then with the mind I myself serve the law of God; </a:t>
            </a:r>
            <a:r>
              <a:rPr lang="en-US" sz="2600" b="1" dirty="0">
                <a:solidFill>
                  <a:srgbClr val="FF0000"/>
                </a:solidFill>
                <a:latin typeface="+mj-lt"/>
              </a:rPr>
              <a:t>but with the flesh the law of sin.</a:t>
            </a:r>
          </a:p>
        </p:txBody>
      </p:sp>
      <p:pic>
        <p:nvPicPr>
          <p:cNvPr id="6" name="Content Placeholder 5">
            <a:extLst>
              <a:ext uri="{FF2B5EF4-FFF2-40B4-BE49-F238E27FC236}">
                <a16:creationId xmlns:a16="http://schemas.microsoft.com/office/drawing/2014/main" id="{AEB6D362-61B2-4706-BC96-495E34FFDF32}"/>
              </a:ext>
            </a:extLst>
          </p:cNvPr>
          <p:cNvPicPr>
            <a:picLocks noGrp="1" noChangeAspect="1"/>
          </p:cNvPicPr>
          <p:nvPr>
            <p:ph sz="half" idx="2"/>
          </p:nvPr>
        </p:nvPicPr>
        <p:blipFill>
          <a:blip r:embed="rId3"/>
          <a:stretch>
            <a:fillRect/>
          </a:stretch>
        </p:blipFill>
        <p:spPr>
          <a:xfrm>
            <a:off x="6229256" y="1439228"/>
            <a:ext cx="5772761" cy="4329571"/>
          </a:xfrm>
          <a:prstGeom prst="rect">
            <a:avLst/>
          </a:prstGeom>
        </p:spPr>
      </p:pic>
    </p:spTree>
    <p:extLst>
      <p:ext uri="{BB962C8B-B14F-4D97-AF65-F5344CB8AC3E}">
        <p14:creationId xmlns:p14="http://schemas.microsoft.com/office/powerpoint/2010/main" val="2282787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4997C-4F1E-4D9B-BA4C-FB962594F8C2}"/>
              </a:ext>
            </a:extLst>
          </p:cNvPr>
          <p:cNvSpPr>
            <a:spLocks noGrp="1"/>
          </p:cNvSpPr>
          <p:nvPr>
            <p:ph type="title"/>
          </p:nvPr>
        </p:nvSpPr>
        <p:spPr/>
        <p:txBody>
          <a:bodyPr>
            <a:normAutofit fontScale="90000"/>
          </a:bodyPr>
          <a:lstStyle/>
          <a:p>
            <a:r>
              <a:rPr lang="en-US" b="1" dirty="0">
                <a:solidFill>
                  <a:schemeClr val="accent2">
                    <a:lumMod val="75000"/>
                  </a:schemeClr>
                </a:solidFill>
                <a:effectLst/>
              </a:rPr>
              <a:t>Christ can sympathize with our struggle against sin</a:t>
            </a:r>
          </a:p>
        </p:txBody>
      </p:sp>
      <p:sp>
        <p:nvSpPr>
          <p:cNvPr id="3" name="Content Placeholder 2">
            <a:extLst>
              <a:ext uri="{FF2B5EF4-FFF2-40B4-BE49-F238E27FC236}">
                <a16:creationId xmlns:a16="http://schemas.microsoft.com/office/drawing/2014/main" id="{C470AD35-D639-4469-8B94-0F98C7E64F54}"/>
              </a:ext>
            </a:extLst>
          </p:cNvPr>
          <p:cNvSpPr>
            <a:spLocks noGrp="1"/>
          </p:cNvSpPr>
          <p:nvPr>
            <p:ph idx="1"/>
          </p:nvPr>
        </p:nvSpPr>
        <p:spPr>
          <a:xfrm>
            <a:off x="913795" y="1732449"/>
            <a:ext cx="10353762" cy="4828149"/>
          </a:xfrm>
        </p:spPr>
        <p:txBody>
          <a:bodyPr>
            <a:normAutofit/>
          </a:bodyPr>
          <a:lstStyle/>
          <a:p>
            <a:r>
              <a:rPr lang="en-US" sz="2800" dirty="0">
                <a:latin typeface="Segoe UI Emoji" panose="020B0502040204020203" pitchFamily="34" charset="0"/>
                <a:ea typeface="Segoe UI Emoji" panose="020B0502040204020203" pitchFamily="34" charset="0"/>
              </a:rPr>
              <a:t>[Heb 4:15 KJV] 15 For we have not an high priest which cannot be touched with the feeling of our infirmities; but was in all points tempted like as [we are, yet] without sin.</a:t>
            </a:r>
          </a:p>
          <a:p>
            <a:endParaRPr lang="en-US" sz="2800" dirty="0">
              <a:latin typeface="Segoe UI Emoji" panose="020B0502040204020203" pitchFamily="34" charset="0"/>
              <a:ea typeface="Segoe UI Emoji" panose="020B0502040204020203" pitchFamily="34" charset="0"/>
            </a:endParaRPr>
          </a:p>
          <a:p>
            <a:r>
              <a:rPr lang="en-US" sz="2800" dirty="0">
                <a:latin typeface="Segoe UI Emoji" panose="020B0502040204020203" pitchFamily="34" charset="0"/>
                <a:ea typeface="Segoe UI Emoji" panose="020B0502040204020203" pitchFamily="34" charset="0"/>
              </a:rPr>
              <a:t>We do not have a high priest which cannot sympathize with our weakness, but was tempted everyway that we are, just without committing any sin.</a:t>
            </a:r>
          </a:p>
          <a:p>
            <a:endParaRPr lang="en-US" sz="2800" dirty="0">
              <a:latin typeface="Segoe UI Emoji" panose="020B0502040204020203" pitchFamily="34" charset="0"/>
              <a:ea typeface="Segoe UI Emoji" panose="020B0502040204020203" pitchFamily="34" charset="0"/>
            </a:endParaRPr>
          </a:p>
          <a:p>
            <a:r>
              <a:rPr lang="en-US" sz="2800" dirty="0">
                <a:solidFill>
                  <a:srgbClr val="C00000"/>
                </a:solidFill>
                <a:latin typeface="Segoe UI Emoji" panose="020B0502040204020203" pitchFamily="34" charset="0"/>
                <a:ea typeface="Segoe UI Emoji" panose="020B0502040204020203" pitchFamily="34" charset="0"/>
              </a:rPr>
              <a:t>Temptations cause us to feel weak, according to this verse.</a:t>
            </a:r>
          </a:p>
        </p:txBody>
      </p:sp>
    </p:spTree>
    <p:extLst>
      <p:ext uri="{BB962C8B-B14F-4D97-AF65-F5344CB8AC3E}">
        <p14:creationId xmlns:p14="http://schemas.microsoft.com/office/powerpoint/2010/main" val="2726747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BA99-924E-4CFD-B422-FA2B7E0C4F80}"/>
              </a:ext>
            </a:extLst>
          </p:cNvPr>
          <p:cNvSpPr>
            <a:spLocks noGrp="1"/>
          </p:cNvSpPr>
          <p:nvPr>
            <p:ph type="title"/>
          </p:nvPr>
        </p:nvSpPr>
        <p:spPr/>
        <p:txBody>
          <a:bodyPr/>
          <a:lstStyle/>
          <a:p>
            <a:r>
              <a:rPr lang="en-US" b="1" dirty="0">
                <a:solidFill>
                  <a:schemeClr val="accent2">
                    <a:lumMod val="75000"/>
                  </a:schemeClr>
                </a:solidFill>
                <a:effectLst/>
              </a:rPr>
              <a:t>3 examples of Christ’ temptations</a:t>
            </a:r>
          </a:p>
        </p:txBody>
      </p:sp>
      <p:sp>
        <p:nvSpPr>
          <p:cNvPr id="3" name="Content Placeholder 2">
            <a:extLst>
              <a:ext uri="{FF2B5EF4-FFF2-40B4-BE49-F238E27FC236}">
                <a16:creationId xmlns:a16="http://schemas.microsoft.com/office/drawing/2014/main" id="{F9F2F4B2-72BE-414E-9F87-355B534268E7}"/>
              </a:ext>
            </a:extLst>
          </p:cNvPr>
          <p:cNvSpPr>
            <a:spLocks noGrp="1"/>
          </p:cNvSpPr>
          <p:nvPr>
            <p:ph idx="1"/>
          </p:nvPr>
        </p:nvSpPr>
        <p:spPr/>
        <p:txBody>
          <a:bodyPr/>
          <a:lstStyle/>
          <a:p>
            <a:r>
              <a:rPr lang="en-US" sz="2400" dirty="0">
                <a:effectLst/>
                <a:latin typeface="Segoe UI Emoji" panose="020B0502040204020203" pitchFamily="34" charset="0"/>
                <a:ea typeface="Segoe UI Emoji" panose="020B0502040204020203" pitchFamily="34" charset="0"/>
              </a:rPr>
              <a:t>[</a:t>
            </a:r>
            <a:r>
              <a:rPr lang="en-US" sz="2400" dirty="0" err="1">
                <a:effectLst/>
                <a:latin typeface="Segoe UI Emoji" panose="020B0502040204020203" pitchFamily="34" charset="0"/>
                <a:ea typeface="Segoe UI Emoji" panose="020B0502040204020203" pitchFamily="34" charset="0"/>
              </a:rPr>
              <a:t>Luk</a:t>
            </a:r>
            <a:r>
              <a:rPr lang="en-US" sz="2400" dirty="0">
                <a:effectLst/>
                <a:latin typeface="Segoe UI Emoji" panose="020B0502040204020203" pitchFamily="34" charset="0"/>
                <a:ea typeface="Segoe UI Emoji" panose="020B0502040204020203" pitchFamily="34" charset="0"/>
              </a:rPr>
              <a:t> 4:12-14 KJV] 12 And Jesus answering said unto him, It is said, Thou shalt not tempt the Lord thy God. 13 And when the devil had ended all the </a:t>
            </a:r>
            <a:r>
              <a:rPr lang="en-US" sz="2400" b="1" dirty="0">
                <a:effectLst/>
                <a:latin typeface="Segoe UI Emoji" panose="020B0502040204020203" pitchFamily="34" charset="0"/>
                <a:ea typeface="Segoe UI Emoji" panose="020B0502040204020203" pitchFamily="34" charset="0"/>
              </a:rPr>
              <a:t>temptation,</a:t>
            </a:r>
            <a:r>
              <a:rPr lang="en-US" sz="2400" dirty="0">
                <a:effectLst/>
                <a:latin typeface="Segoe UI Emoji" panose="020B0502040204020203" pitchFamily="34" charset="0"/>
                <a:ea typeface="Segoe UI Emoji" panose="020B0502040204020203" pitchFamily="34" charset="0"/>
              </a:rPr>
              <a:t> he departed from him for a season. 14 And Jesus returned in the power of the Spirit into Galilee: and there went out a fame of him through all the region round about.</a:t>
            </a:r>
          </a:p>
          <a:p>
            <a:pPr lvl="1"/>
            <a:r>
              <a:rPr lang="en-US" sz="3200" dirty="0">
                <a:solidFill>
                  <a:srgbClr val="C00000"/>
                </a:solidFill>
                <a:effectLst/>
                <a:latin typeface="Segoe UI Emoji" panose="020B0502040204020203" pitchFamily="34" charset="0"/>
                <a:ea typeface="Segoe UI Emoji" panose="020B0502040204020203" pitchFamily="34" charset="0"/>
              </a:rPr>
              <a:t>Christ tempted</a:t>
            </a:r>
          </a:p>
          <a:p>
            <a:pPr lvl="1"/>
            <a:r>
              <a:rPr lang="en-US" sz="3200" dirty="0">
                <a:solidFill>
                  <a:srgbClr val="C00000"/>
                </a:solidFill>
                <a:effectLst/>
                <a:latin typeface="Segoe UI Emoji" panose="020B0502040204020203" pitchFamily="34" charset="0"/>
                <a:ea typeface="Segoe UI Emoji" panose="020B0502040204020203" pitchFamily="34" charset="0"/>
              </a:rPr>
              <a:t>Rejects temptations</a:t>
            </a:r>
          </a:p>
          <a:p>
            <a:pPr lvl="1"/>
            <a:r>
              <a:rPr lang="en-US" sz="3200" dirty="0">
                <a:solidFill>
                  <a:srgbClr val="C00000"/>
                </a:solidFill>
                <a:effectLst/>
                <a:latin typeface="Segoe UI Emoji" panose="020B0502040204020203" pitchFamily="34" charset="0"/>
                <a:ea typeface="Segoe UI Emoji" panose="020B0502040204020203" pitchFamily="34" charset="0"/>
              </a:rPr>
              <a:t>Returns in the “power” of the Spirit</a:t>
            </a:r>
          </a:p>
          <a:p>
            <a:endParaRPr lang="en-US" dirty="0">
              <a:effectLst/>
              <a:latin typeface="Segoe UI Emoji" panose="020B0502040204020203" pitchFamily="34" charset="0"/>
              <a:ea typeface="Segoe UI Emoji" panose="020B0502040204020203" pitchFamily="34" charset="0"/>
            </a:endParaRPr>
          </a:p>
          <a:p>
            <a:endParaRPr lang="en-US" dirty="0">
              <a:effectLst/>
              <a:latin typeface="Segoe UI Emoji" panose="020B0502040204020203" pitchFamily="34" charset="0"/>
              <a:ea typeface="Segoe UI Emoji" panose="020B0502040204020203" pitchFamily="34" charset="0"/>
            </a:endParaRPr>
          </a:p>
          <a:p>
            <a:endParaRPr lang="en-US" dirty="0">
              <a:effectLst/>
              <a:latin typeface="Segoe UI Emoji" panose="020B0502040204020203" pitchFamily="34" charset="0"/>
              <a:ea typeface="Segoe UI Emoji" panose="020B0502040204020203" pitchFamily="34" charset="0"/>
            </a:endParaRPr>
          </a:p>
        </p:txBody>
      </p:sp>
    </p:spTree>
    <p:extLst>
      <p:ext uri="{BB962C8B-B14F-4D97-AF65-F5344CB8AC3E}">
        <p14:creationId xmlns:p14="http://schemas.microsoft.com/office/powerpoint/2010/main" val="1915613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BA99-924E-4CFD-B422-FA2B7E0C4F80}"/>
              </a:ext>
            </a:extLst>
          </p:cNvPr>
          <p:cNvSpPr>
            <a:spLocks noGrp="1"/>
          </p:cNvSpPr>
          <p:nvPr>
            <p:ph type="title"/>
          </p:nvPr>
        </p:nvSpPr>
        <p:spPr/>
        <p:txBody>
          <a:bodyPr/>
          <a:lstStyle/>
          <a:p>
            <a:r>
              <a:rPr lang="en-US" b="1" dirty="0">
                <a:solidFill>
                  <a:schemeClr val="accent2">
                    <a:lumMod val="75000"/>
                  </a:schemeClr>
                </a:solidFill>
                <a:effectLst/>
              </a:rPr>
              <a:t>3 examples of Christ’ temptations</a:t>
            </a:r>
          </a:p>
        </p:txBody>
      </p:sp>
      <p:sp>
        <p:nvSpPr>
          <p:cNvPr id="3" name="Content Placeholder 2">
            <a:extLst>
              <a:ext uri="{FF2B5EF4-FFF2-40B4-BE49-F238E27FC236}">
                <a16:creationId xmlns:a16="http://schemas.microsoft.com/office/drawing/2014/main" id="{F9F2F4B2-72BE-414E-9F87-355B534268E7}"/>
              </a:ext>
            </a:extLst>
          </p:cNvPr>
          <p:cNvSpPr>
            <a:spLocks noGrp="1"/>
          </p:cNvSpPr>
          <p:nvPr>
            <p:ph idx="1"/>
          </p:nvPr>
        </p:nvSpPr>
        <p:spPr>
          <a:xfrm>
            <a:off x="913795" y="1732449"/>
            <a:ext cx="10353762" cy="4693751"/>
          </a:xfrm>
        </p:spPr>
        <p:txBody>
          <a:bodyPr>
            <a:normAutofit/>
          </a:bodyPr>
          <a:lstStyle/>
          <a:p>
            <a:r>
              <a:rPr lang="en-US" sz="2400" dirty="0">
                <a:effectLst/>
                <a:latin typeface="Segoe UI Emoji" panose="020B0502040204020203" pitchFamily="34" charset="0"/>
                <a:ea typeface="Segoe UI Emoji" panose="020B0502040204020203" pitchFamily="34" charset="0"/>
              </a:rPr>
              <a:t>[</a:t>
            </a:r>
            <a:r>
              <a:rPr lang="en-US" sz="2400" dirty="0" err="1">
                <a:effectLst/>
                <a:latin typeface="Segoe UI Emoji" panose="020B0502040204020203" pitchFamily="34" charset="0"/>
                <a:ea typeface="Segoe UI Emoji" panose="020B0502040204020203" pitchFamily="34" charset="0"/>
              </a:rPr>
              <a:t>Luk</a:t>
            </a:r>
            <a:r>
              <a:rPr lang="en-US" sz="2400" dirty="0">
                <a:effectLst/>
                <a:latin typeface="Segoe UI Emoji" panose="020B0502040204020203" pitchFamily="34" charset="0"/>
                <a:ea typeface="Segoe UI Emoji" panose="020B0502040204020203" pitchFamily="34" charset="0"/>
              </a:rPr>
              <a:t> 22:42-44 KJV] 42 Saying, Father, if thou be willing, remove this cup from me: nevertheless not my will, but thine, be done. 43 And there appeared an angel unto him from heaven, strengthening him. 44 And being in an agony he prayed more earnestly: and his sweat was as it were great drops of blood falling down to the ground.</a:t>
            </a:r>
          </a:p>
          <a:p>
            <a:pPr lvl="1"/>
            <a:r>
              <a:rPr lang="en-US" sz="2800" dirty="0">
                <a:solidFill>
                  <a:srgbClr val="C00000"/>
                </a:solidFill>
                <a:effectLst/>
                <a:latin typeface="Segoe UI Emoji" panose="020B0502040204020203" pitchFamily="34" charset="0"/>
                <a:ea typeface="Segoe UI Emoji" panose="020B0502040204020203" pitchFamily="34" charset="0"/>
              </a:rPr>
              <a:t>Christ praying to the Father</a:t>
            </a:r>
          </a:p>
          <a:p>
            <a:pPr lvl="1"/>
            <a:r>
              <a:rPr lang="en-US" sz="2800" dirty="0">
                <a:solidFill>
                  <a:srgbClr val="C00000"/>
                </a:solidFill>
                <a:effectLst/>
                <a:latin typeface="Segoe UI Emoji" panose="020B0502040204020203" pitchFamily="34" charset="0"/>
                <a:ea typeface="Segoe UI Emoji" panose="020B0502040204020203" pitchFamily="34" charset="0"/>
              </a:rPr>
              <a:t>He is tempted</a:t>
            </a:r>
          </a:p>
          <a:p>
            <a:pPr lvl="1"/>
            <a:r>
              <a:rPr lang="en-US" sz="2800" dirty="0">
                <a:solidFill>
                  <a:srgbClr val="C00000"/>
                </a:solidFill>
                <a:effectLst/>
                <a:latin typeface="Segoe UI Emoji" panose="020B0502040204020203" pitchFamily="34" charset="0"/>
                <a:ea typeface="Segoe UI Emoji" panose="020B0502040204020203" pitchFamily="34" charset="0"/>
              </a:rPr>
              <a:t>He is strengthened (given power) by an angel of God</a:t>
            </a:r>
          </a:p>
          <a:p>
            <a:pPr lvl="1"/>
            <a:r>
              <a:rPr lang="en-US" sz="2800" dirty="0">
                <a:solidFill>
                  <a:srgbClr val="C00000"/>
                </a:solidFill>
                <a:effectLst/>
                <a:latin typeface="Segoe UI Emoji" panose="020B0502040204020203" pitchFamily="34" charset="0"/>
                <a:ea typeface="Segoe UI Emoji" panose="020B0502040204020203" pitchFamily="34" charset="0"/>
              </a:rPr>
              <a:t>He is in agony (feels this struggle) and prays even more</a:t>
            </a:r>
          </a:p>
          <a:p>
            <a:endParaRPr lang="en-US" dirty="0">
              <a:effectLst/>
              <a:latin typeface="Segoe UI Emoji" panose="020B0502040204020203" pitchFamily="34" charset="0"/>
              <a:ea typeface="Segoe UI Emoji" panose="020B0502040204020203" pitchFamily="34" charset="0"/>
            </a:endParaRPr>
          </a:p>
          <a:p>
            <a:endParaRPr lang="en-US" dirty="0">
              <a:effectLst/>
              <a:latin typeface="Segoe UI Emoji" panose="020B0502040204020203" pitchFamily="34" charset="0"/>
              <a:ea typeface="Segoe UI Emoji" panose="020B0502040204020203" pitchFamily="34" charset="0"/>
            </a:endParaRPr>
          </a:p>
          <a:p>
            <a:endParaRPr lang="en-US" dirty="0">
              <a:effectLst/>
              <a:latin typeface="Segoe UI Emoji" panose="020B0502040204020203" pitchFamily="34" charset="0"/>
              <a:ea typeface="Segoe UI Emoji" panose="020B0502040204020203" pitchFamily="34" charset="0"/>
            </a:endParaRPr>
          </a:p>
        </p:txBody>
      </p:sp>
    </p:spTree>
    <p:extLst>
      <p:ext uri="{BB962C8B-B14F-4D97-AF65-F5344CB8AC3E}">
        <p14:creationId xmlns:p14="http://schemas.microsoft.com/office/powerpoint/2010/main" val="2601392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BA99-924E-4CFD-B422-FA2B7E0C4F80}"/>
              </a:ext>
            </a:extLst>
          </p:cNvPr>
          <p:cNvSpPr>
            <a:spLocks noGrp="1"/>
          </p:cNvSpPr>
          <p:nvPr>
            <p:ph type="title"/>
          </p:nvPr>
        </p:nvSpPr>
        <p:spPr/>
        <p:txBody>
          <a:bodyPr/>
          <a:lstStyle/>
          <a:p>
            <a:r>
              <a:rPr lang="en-US" b="1" dirty="0">
                <a:solidFill>
                  <a:schemeClr val="accent2">
                    <a:lumMod val="75000"/>
                  </a:schemeClr>
                </a:solidFill>
                <a:effectLst/>
              </a:rPr>
              <a:t>3 examples of Christ’ temptations</a:t>
            </a:r>
          </a:p>
        </p:txBody>
      </p:sp>
      <p:sp>
        <p:nvSpPr>
          <p:cNvPr id="3" name="Content Placeholder 2">
            <a:extLst>
              <a:ext uri="{FF2B5EF4-FFF2-40B4-BE49-F238E27FC236}">
                <a16:creationId xmlns:a16="http://schemas.microsoft.com/office/drawing/2014/main" id="{F9F2F4B2-72BE-414E-9F87-355B534268E7}"/>
              </a:ext>
            </a:extLst>
          </p:cNvPr>
          <p:cNvSpPr>
            <a:spLocks noGrp="1"/>
          </p:cNvSpPr>
          <p:nvPr>
            <p:ph idx="1"/>
          </p:nvPr>
        </p:nvSpPr>
        <p:spPr>
          <a:noFill/>
          <a:ln>
            <a:noFill/>
          </a:ln>
        </p:spPr>
        <p:txBody>
          <a:bodyPr>
            <a:normAutofit fontScale="92500"/>
          </a:bodyPr>
          <a:lstStyle/>
          <a:p>
            <a:r>
              <a:rPr lang="en-US" sz="2400" dirty="0">
                <a:effectLst/>
                <a:latin typeface="Segoe UI Emoji" panose="020B0502040204020203" pitchFamily="34" charset="0"/>
                <a:ea typeface="Segoe UI Emoji" panose="020B0502040204020203" pitchFamily="34" charset="0"/>
              </a:rPr>
              <a:t>[2Co 13:4 KJV] 4 For though he was crucified through </a:t>
            </a:r>
            <a:r>
              <a:rPr lang="en-US" sz="2400" u="sng" dirty="0">
                <a:effectLst/>
                <a:latin typeface="Algerian" panose="04020705040A02060702" pitchFamily="82" charset="0"/>
                <a:ea typeface="Segoe UI Emoji" panose="020B0502040204020203" pitchFamily="34" charset="0"/>
              </a:rPr>
              <a:t>weakness</a:t>
            </a:r>
            <a:r>
              <a:rPr lang="en-US" sz="2400" dirty="0">
                <a:effectLst/>
                <a:latin typeface="Segoe UI Emoji" panose="020B0502040204020203" pitchFamily="34" charset="0"/>
                <a:ea typeface="Segoe UI Emoji" panose="020B0502040204020203" pitchFamily="34" charset="0"/>
              </a:rPr>
              <a:t>, yet he </a:t>
            </a:r>
            <a:r>
              <a:rPr lang="en-US" sz="2400" dirty="0" err="1">
                <a:effectLst/>
                <a:latin typeface="Segoe UI Emoji" panose="020B0502040204020203" pitchFamily="34" charset="0"/>
                <a:ea typeface="Segoe UI Emoji" panose="020B0502040204020203" pitchFamily="34" charset="0"/>
              </a:rPr>
              <a:t>liveth</a:t>
            </a:r>
            <a:r>
              <a:rPr lang="en-US" sz="2400" dirty="0">
                <a:effectLst/>
                <a:latin typeface="Segoe UI Emoji" panose="020B0502040204020203" pitchFamily="34" charset="0"/>
                <a:ea typeface="Segoe UI Emoji" panose="020B0502040204020203" pitchFamily="34" charset="0"/>
              </a:rPr>
              <a:t> by the power of God. For we also are </a:t>
            </a:r>
            <a:r>
              <a:rPr lang="en-US" sz="2400" u="sng" dirty="0">
                <a:effectLst/>
                <a:latin typeface="Algerian" panose="04020705040A02060702" pitchFamily="82" charset="0"/>
                <a:ea typeface="Segoe UI Emoji" panose="020B0502040204020203" pitchFamily="34" charset="0"/>
              </a:rPr>
              <a:t>weak</a:t>
            </a:r>
            <a:r>
              <a:rPr lang="en-US" sz="2400" dirty="0">
                <a:effectLst/>
                <a:latin typeface="Segoe UI Emoji" panose="020B0502040204020203" pitchFamily="34" charset="0"/>
                <a:ea typeface="Segoe UI Emoji" panose="020B0502040204020203" pitchFamily="34" charset="0"/>
              </a:rPr>
              <a:t> in him, but we shall live with him by the </a:t>
            </a:r>
            <a:r>
              <a:rPr lang="en-US" sz="2400" dirty="0">
                <a:solidFill>
                  <a:srgbClr val="C00000"/>
                </a:solidFill>
                <a:effectLst/>
                <a:latin typeface="Segoe UI Emoji" panose="020B0502040204020203" pitchFamily="34" charset="0"/>
                <a:ea typeface="Segoe UI Emoji" panose="020B0502040204020203" pitchFamily="34" charset="0"/>
              </a:rPr>
              <a:t>power</a:t>
            </a:r>
            <a:r>
              <a:rPr lang="en-US" sz="2400" dirty="0">
                <a:effectLst/>
                <a:latin typeface="Segoe UI Emoji" panose="020B0502040204020203" pitchFamily="34" charset="0"/>
                <a:ea typeface="Segoe UI Emoji" panose="020B0502040204020203" pitchFamily="34" charset="0"/>
              </a:rPr>
              <a:t> of God toward you.</a:t>
            </a:r>
            <a:endParaRPr lang="en-US" dirty="0">
              <a:effectLst/>
              <a:latin typeface="Segoe UI Emoji" panose="020B0502040204020203" pitchFamily="34" charset="0"/>
              <a:ea typeface="Segoe UI Emoji" panose="020B0502040204020203" pitchFamily="34" charset="0"/>
            </a:endParaRPr>
          </a:p>
          <a:p>
            <a:endParaRPr lang="en-US" dirty="0">
              <a:solidFill>
                <a:srgbClr val="C00000"/>
              </a:solidFill>
              <a:effectLst/>
              <a:latin typeface="Segoe UI Emoji" panose="020B0502040204020203" pitchFamily="34" charset="0"/>
              <a:ea typeface="Segoe UI Emoji" panose="020B0502040204020203" pitchFamily="34" charset="0"/>
            </a:endParaRPr>
          </a:p>
          <a:p>
            <a:pPr marL="36900" indent="0">
              <a:buNone/>
            </a:pPr>
            <a:r>
              <a:rPr lang="en-US" dirty="0">
                <a:solidFill>
                  <a:srgbClr val="C00000"/>
                </a:solidFill>
                <a:effectLst/>
                <a:latin typeface="Segoe UI Emoji" panose="020B0502040204020203" pitchFamily="34" charset="0"/>
                <a:ea typeface="Segoe UI Emoji" panose="020B0502040204020203" pitchFamily="34" charset="0"/>
              </a:rPr>
              <a:t>                                                     </a:t>
            </a:r>
            <a:r>
              <a:rPr lang="en-US" sz="2400" dirty="0">
                <a:solidFill>
                  <a:srgbClr val="C00000"/>
                </a:solidFill>
                <a:effectLst/>
                <a:latin typeface="Segoe UI Emoji" panose="020B0502040204020203" pitchFamily="34" charset="0"/>
                <a:ea typeface="Segoe UI Emoji" panose="020B0502040204020203" pitchFamily="34" charset="0"/>
              </a:rPr>
              <a:t>Power is received, </a:t>
            </a:r>
            <a:r>
              <a:rPr lang="en-US" sz="2400" u="sng" dirty="0">
                <a:effectLst/>
                <a:latin typeface="Algerian" panose="04020705040A02060702" pitchFamily="82" charset="0"/>
                <a:ea typeface="Segoe UI Emoji" panose="020B0502040204020203" pitchFamily="34" charset="0"/>
              </a:rPr>
              <a:t>in weakness</a:t>
            </a:r>
          </a:p>
          <a:p>
            <a:endParaRPr lang="en-US" dirty="0">
              <a:solidFill>
                <a:srgbClr val="C00000"/>
              </a:solidFill>
              <a:effectLst/>
              <a:latin typeface="Segoe UI Emoji" panose="020B0502040204020203" pitchFamily="34" charset="0"/>
              <a:ea typeface="Segoe UI Emoji" panose="020B0502040204020203" pitchFamily="34" charset="0"/>
            </a:endParaRPr>
          </a:p>
          <a:p>
            <a:endParaRPr lang="en-US" dirty="0">
              <a:solidFill>
                <a:srgbClr val="C00000"/>
              </a:solidFill>
              <a:effectLst/>
              <a:latin typeface="Segoe UI Emoji" panose="020B0502040204020203" pitchFamily="34" charset="0"/>
              <a:ea typeface="Segoe UI Emoji" panose="020B0502040204020203" pitchFamily="34" charset="0"/>
            </a:endParaRPr>
          </a:p>
          <a:p>
            <a:r>
              <a:rPr lang="en-US" sz="2400" dirty="0">
                <a:effectLst/>
                <a:latin typeface="Segoe UI Emoji" panose="020B0502040204020203" pitchFamily="34" charset="0"/>
                <a:ea typeface="Segoe UI Emoji" panose="020B0502040204020203" pitchFamily="34" charset="0"/>
              </a:rPr>
              <a:t>[2Co 12:9 KJV] 9 And he said unto me, My grace is sufficient for thee: for my strength is made perfect in </a:t>
            </a:r>
            <a:r>
              <a:rPr lang="en-US" sz="2400" u="sng" dirty="0">
                <a:effectLst/>
                <a:latin typeface="Algerian" panose="04020705040A02060702" pitchFamily="82" charset="0"/>
                <a:ea typeface="Segoe UI Emoji" panose="020B0502040204020203" pitchFamily="34" charset="0"/>
              </a:rPr>
              <a:t>weakness</a:t>
            </a:r>
            <a:r>
              <a:rPr lang="en-US" sz="2400" dirty="0">
                <a:effectLst/>
                <a:latin typeface="Segoe UI Emoji" panose="020B0502040204020203" pitchFamily="34" charset="0"/>
                <a:ea typeface="Segoe UI Emoji" panose="020B0502040204020203" pitchFamily="34" charset="0"/>
              </a:rPr>
              <a:t>. Most gladly therefore will I rather glory in my </a:t>
            </a:r>
            <a:r>
              <a:rPr lang="en-US" sz="2400" u="sng" dirty="0">
                <a:effectLst/>
                <a:latin typeface="Algerian" panose="04020705040A02060702" pitchFamily="82" charset="0"/>
                <a:ea typeface="Segoe UI Emoji" panose="020B0502040204020203" pitchFamily="34" charset="0"/>
              </a:rPr>
              <a:t>infirmities</a:t>
            </a:r>
            <a:r>
              <a:rPr lang="en-US" sz="2400" dirty="0">
                <a:effectLst/>
                <a:latin typeface="Segoe UI Emoji" panose="020B0502040204020203" pitchFamily="34" charset="0"/>
                <a:ea typeface="Segoe UI Emoji" panose="020B0502040204020203" pitchFamily="34" charset="0"/>
              </a:rPr>
              <a:t>, that the </a:t>
            </a:r>
            <a:r>
              <a:rPr lang="en-US" sz="2400" dirty="0">
                <a:solidFill>
                  <a:srgbClr val="C00000"/>
                </a:solidFill>
                <a:effectLst/>
                <a:latin typeface="Segoe UI Emoji" panose="020B0502040204020203" pitchFamily="34" charset="0"/>
                <a:ea typeface="Segoe UI Emoji" panose="020B0502040204020203" pitchFamily="34" charset="0"/>
              </a:rPr>
              <a:t>power</a:t>
            </a:r>
            <a:r>
              <a:rPr lang="en-US" sz="2400" dirty="0">
                <a:effectLst/>
                <a:latin typeface="Segoe UI Emoji" panose="020B0502040204020203" pitchFamily="34" charset="0"/>
                <a:ea typeface="Segoe UI Emoji" panose="020B0502040204020203" pitchFamily="34" charset="0"/>
              </a:rPr>
              <a:t> of Christ may rest upon me.</a:t>
            </a:r>
          </a:p>
        </p:txBody>
      </p:sp>
      <p:sp>
        <p:nvSpPr>
          <p:cNvPr id="4" name="Explosion: 14 Points 3">
            <a:extLst>
              <a:ext uri="{FF2B5EF4-FFF2-40B4-BE49-F238E27FC236}">
                <a16:creationId xmlns:a16="http://schemas.microsoft.com/office/drawing/2014/main" id="{D126579B-3BBD-448B-944B-B1179EC4BC64}"/>
              </a:ext>
            </a:extLst>
          </p:cNvPr>
          <p:cNvSpPr/>
          <p:nvPr/>
        </p:nvSpPr>
        <p:spPr>
          <a:xfrm>
            <a:off x="3204839" y="2494626"/>
            <a:ext cx="7339336" cy="2096424"/>
          </a:xfrm>
          <a:prstGeom prst="irregularSeal2">
            <a:avLst/>
          </a:prstGeom>
          <a:noFill/>
          <a:ln w="53975" cap="rnd">
            <a:solidFill>
              <a:srgbClr val="FF0000">
                <a:alpha val="8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0976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D4DD0-8F5F-4A64-8652-146DF256EFF7}"/>
              </a:ext>
            </a:extLst>
          </p:cNvPr>
          <p:cNvSpPr>
            <a:spLocks noGrp="1"/>
          </p:cNvSpPr>
          <p:nvPr>
            <p:ph type="title"/>
          </p:nvPr>
        </p:nvSpPr>
        <p:spPr>
          <a:xfrm>
            <a:off x="913795" y="342311"/>
            <a:ext cx="10353762" cy="970450"/>
          </a:xfrm>
        </p:spPr>
        <p:txBody>
          <a:bodyPr>
            <a:normAutofit fontScale="90000"/>
          </a:bodyPr>
          <a:lstStyle/>
          <a:p>
            <a:r>
              <a:rPr lang="en-US" b="1" dirty="0">
                <a:solidFill>
                  <a:schemeClr val="accent2">
                    <a:lumMod val="75000"/>
                  </a:schemeClr>
                </a:solidFill>
                <a:effectLst/>
              </a:rPr>
              <a:t>Our fight against temptations can feel “agonizing”</a:t>
            </a:r>
          </a:p>
        </p:txBody>
      </p:sp>
      <p:sp>
        <p:nvSpPr>
          <p:cNvPr id="3" name="Content Placeholder 2">
            <a:extLst>
              <a:ext uri="{FF2B5EF4-FFF2-40B4-BE49-F238E27FC236}">
                <a16:creationId xmlns:a16="http://schemas.microsoft.com/office/drawing/2014/main" id="{A3EF1C88-2420-4C58-85F8-DB85E6D59FB3}"/>
              </a:ext>
            </a:extLst>
          </p:cNvPr>
          <p:cNvSpPr>
            <a:spLocks noGrp="1"/>
          </p:cNvSpPr>
          <p:nvPr>
            <p:ph sz="half" idx="1"/>
          </p:nvPr>
        </p:nvSpPr>
        <p:spPr>
          <a:xfrm>
            <a:off x="285750" y="1732449"/>
            <a:ext cx="5810249" cy="4811226"/>
          </a:xfrm>
        </p:spPr>
        <p:txBody>
          <a:bodyPr>
            <a:normAutofit/>
          </a:bodyPr>
          <a:lstStyle/>
          <a:p>
            <a:pPr marL="126900" indent="0" algn="just" fontAlgn="base">
              <a:buNone/>
            </a:pPr>
            <a:r>
              <a:rPr lang="en-US" dirty="0">
                <a:effectLst/>
                <a:latin typeface="Segoe UI Emoji" panose="020B0502040204020203" pitchFamily="34" charset="0"/>
                <a:ea typeface="Segoe UI Emoji" panose="020B0502040204020203" pitchFamily="34" charset="0"/>
              </a:rPr>
              <a:t>[</a:t>
            </a:r>
            <a:r>
              <a:rPr lang="en-US" dirty="0" err="1">
                <a:effectLst/>
                <a:latin typeface="Segoe UI Emoji" panose="020B0502040204020203" pitchFamily="34" charset="0"/>
                <a:ea typeface="Segoe UI Emoji" panose="020B0502040204020203" pitchFamily="34" charset="0"/>
              </a:rPr>
              <a:t>Luk</a:t>
            </a:r>
            <a:r>
              <a:rPr lang="en-US" dirty="0">
                <a:effectLst/>
                <a:latin typeface="Segoe UI Emoji" panose="020B0502040204020203" pitchFamily="34" charset="0"/>
                <a:ea typeface="Segoe UI Emoji" panose="020B0502040204020203" pitchFamily="34" charset="0"/>
              </a:rPr>
              <a:t> 22:44 KJV] 44 And being in an </a:t>
            </a:r>
            <a:r>
              <a:rPr lang="en-US" dirty="0">
                <a:solidFill>
                  <a:srgbClr val="C00000"/>
                </a:solidFill>
                <a:effectLst/>
                <a:latin typeface="Segoe UI Emoji" panose="020B0502040204020203" pitchFamily="34" charset="0"/>
                <a:ea typeface="Segoe UI Emoji" panose="020B0502040204020203" pitchFamily="34" charset="0"/>
              </a:rPr>
              <a:t>agony</a:t>
            </a:r>
            <a:r>
              <a:rPr lang="en-US" dirty="0">
                <a:effectLst/>
                <a:latin typeface="Segoe UI Emoji" panose="020B0502040204020203" pitchFamily="34" charset="0"/>
                <a:ea typeface="Segoe UI Emoji" panose="020B0502040204020203" pitchFamily="34" charset="0"/>
              </a:rPr>
              <a:t> he prayed more earnestly: and his sweat was as it were great drops of blood falling down to the ground.</a:t>
            </a:r>
          </a:p>
          <a:p>
            <a:pPr marL="36900" indent="0" algn="just">
              <a:buNone/>
            </a:pPr>
            <a:r>
              <a:rPr lang="en-US" dirty="0">
                <a:effectLst/>
                <a:latin typeface="Segoe UI Emoji" panose="020B0502040204020203" pitchFamily="34" charset="0"/>
                <a:ea typeface="Segoe UI Emoji" panose="020B0502040204020203" pitchFamily="34" charset="0"/>
              </a:rPr>
              <a:t> </a:t>
            </a:r>
          </a:p>
          <a:p>
            <a:pPr marL="36900" indent="0" algn="just">
              <a:buNone/>
            </a:pPr>
            <a:r>
              <a:rPr lang="en-US" dirty="0">
                <a:effectLst/>
                <a:latin typeface="Segoe UI Emoji" panose="020B0502040204020203" pitchFamily="34" charset="0"/>
                <a:ea typeface="Segoe UI Emoji" panose="020B0502040204020203" pitchFamily="34" charset="0"/>
              </a:rPr>
              <a:t>[2Ti 4:7 KJV] 7 I have </a:t>
            </a:r>
            <a:r>
              <a:rPr lang="en-US" dirty="0">
                <a:solidFill>
                  <a:srgbClr val="C00000"/>
                </a:solidFill>
                <a:effectLst/>
                <a:latin typeface="Segoe UI Emoji" panose="020B0502040204020203" pitchFamily="34" charset="0"/>
                <a:ea typeface="Segoe UI Emoji" panose="020B0502040204020203" pitchFamily="34" charset="0"/>
              </a:rPr>
              <a:t>fought</a:t>
            </a:r>
            <a:r>
              <a:rPr lang="en-US" dirty="0">
                <a:effectLst/>
                <a:latin typeface="Segoe UI Emoji" panose="020B0502040204020203" pitchFamily="34" charset="0"/>
                <a:ea typeface="Segoe UI Emoji" panose="020B0502040204020203" pitchFamily="34" charset="0"/>
              </a:rPr>
              <a:t> a good </a:t>
            </a:r>
            <a:r>
              <a:rPr lang="en-US" dirty="0">
                <a:solidFill>
                  <a:srgbClr val="C00000"/>
                </a:solidFill>
                <a:effectLst/>
                <a:latin typeface="Segoe UI Emoji" panose="020B0502040204020203" pitchFamily="34" charset="0"/>
                <a:ea typeface="Segoe UI Emoji" panose="020B0502040204020203" pitchFamily="34" charset="0"/>
              </a:rPr>
              <a:t>fight,</a:t>
            </a:r>
            <a:r>
              <a:rPr lang="en-US" dirty="0">
                <a:effectLst/>
                <a:latin typeface="Segoe UI Emoji" panose="020B0502040204020203" pitchFamily="34" charset="0"/>
                <a:ea typeface="Segoe UI Emoji" panose="020B0502040204020203" pitchFamily="34" charset="0"/>
              </a:rPr>
              <a:t> I have     finished [my] course, I have kept the faith:</a:t>
            </a:r>
          </a:p>
          <a:p>
            <a:pPr marL="36900" indent="0" algn="just">
              <a:buNone/>
            </a:pPr>
            <a:endParaRPr lang="en-US" dirty="0">
              <a:effectLst/>
              <a:latin typeface="Segoe UI Emoji" panose="020B0502040204020203" pitchFamily="34" charset="0"/>
              <a:ea typeface="Segoe UI Emoji" panose="020B0502040204020203" pitchFamily="34" charset="0"/>
            </a:endParaRPr>
          </a:p>
          <a:p>
            <a:pPr marL="36900" indent="0" algn="just">
              <a:buNone/>
            </a:pPr>
            <a:r>
              <a:rPr lang="en-US" dirty="0">
                <a:effectLst/>
                <a:latin typeface="Segoe UI Emoji" panose="020B0502040204020203" pitchFamily="34" charset="0"/>
                <a:ea typeface="Segoe UI Emoji" panose="020B0502040204020203" pitchFamily="34" charset="0"/>
              </a:rPr>
              <a:t>[Heb 12:1 KJV] 1 Wherefore seeing we also are compassed about with so great a cloud of witnesses, let us lay aside every weight, and the sin which doth so easily beset [us], and let us run with patience the </a:t>
            </a:r>
            <a:r>
              <a:rPr lang="en-US" dirty="0">
                <a:solidFill>
                  <a:srgbClr val="C00000"/>
                </a:solidFill>
                <a:effectLst/>
                <a:latin typeface="Segoe UI Emoji" panose="020B0502040204020203" pitchFamily="34" charset="0"/>
                <a:ea typeface="Segoe UI Emoji" panose="020B0502040204020203" pitchFamily="34" charset="0"/>
              </a:rPr>
              <a:t>race</a:t>
            </a:r>
            <a:r>
              <a:rPr lang="en-US" dirty="0">
                <a:effectLst/>
                <a:latin typeface="Segoe UI Emoji" panose="020B0502040204020203" pitchFamily="34" charset="0"/>
                <a:ea typeface="Segoe UI Emoji" panose="020B0502040204020203" pitchFamily="34" charset="0"/>
              </a:rPr>
              <a:t> that is set before us,</a:t>
            </a:r>
            <a:endParaRPr lang="en-US" dirty="0">
              <a:latin typeface="Segoe UI Emoji" panose="020B0502040204020203" pitchFamily="34" charset="0"/>
              <a:ea typeface="Segoe UI Emoji" panose="020B0502040204020203" pitchFamily="34" charset="0"/>
            </a:endParaRPr>
          </a:p>
        </p:txBody>
      </p:sp>
      <p:sp>
        <p:nvSpPr>
          <p:cNvPr id="4" name="Content Placeholder 3">
            <a:extLst>
              <a:ext uri="{FF2B5EF4-FFF2-40B4-BE49-F238E27FC236}">
                <a16:creationId xmlns:a16="http://schemas.microsoft.com/office/drawing/2014/main" id="{3B3366E3-E535-4802-ABA4-6FE6488A894E}"/>
              </a:ext>
            </a:extLst>
          </p:cNvPr>
          <p:cNvSpPr>
            <a:spLocks noGrp="1"/>
          </p:cNvSpPr>
          <p:nvPr>
            <p:ph sz="half" idx="2"/>
          </p:nvPr>
        </p:nvSpPr>
        <p:spPr>
          <a:xfrm>
            <a:off x="6090676" y="1732449"/>
            <a:ext cx="4281636" cy="4811226"/>
          </a:xfrm>
        </p:spPr>
        <p:txBody>
          <a:bodyPr>
            <a:normAutofit/>
          </a:bodyPr>
          <a:lstStyle/>
          <a:p>
            <a:r>
              <a:rPr lang="en-US" dirty="0">
                <a:latin typeface="Segoe UI Emoji" panose="020B0502040204020203" pitchFamily="34" charset="0"/>
                <a:ea typeface="Segoe UI Emoji" panose="020B0502040204020203" pitchFamily="34" charset="0"/>
              </a:rPr>
              <a:t>Agony = </a:t>
            </a:r>
            <a:r>
              <a:rPr lang="en-US" dirty="0" err="1">
                <a:latin typeface="Segoe UI Emoji" panose="020B0502040204020203" pitchFamily="34" charset="0"/>
                <a:ea typeface="Segoe UI Emoji" panose="020B0502040204020203" pitchFamily="34" charset="0"/>
              </a:rPr>
              <a:t>agōnia</a:t>
            </a:r>
            <a:r>
              <a:rPr lang="en-US" dirty="0">
                <a:latin typeface="Segoe UI Emoji" panose="020B0502040204020203" pitchFamily="34" charset="0"/>
                <a:ea typeface="Segoe UI Emoji" panose="020B0502040204020203" pitchFamily="34" charset="0"/>
              </a:rPr>
              <a:t> - noun</a:t>
            </a:r>
          </a:p>
          <a:p>
            <a:endParaRPr lang="en-US" dirty="0">
              <a:latin typeface="Segoe UI Emoji" panose="020B0502040204020203" pitchFamily="34" charset="0"/>
              <a:ea typeface="Segoe UI Emoji" panose="020B0502040204020203" pitchFamily="34" charset="0"/>
            </a:endParaRPr>
          </a:p>
          <a:p>
            <a:endParaRPr lang="en-US" dirty="0">
              <a:latin typeface="Segoe UI Emoji" panose="020B0502040204020203" pitchFamily="34" charset="0"/>
              <a:ea typeface="Segoe UI Emoji" panose="020B0502040204020203" pitchFamily="34" charset="0"/>
            </a:endParaRPr>
          </a:p>
          <a:p>
            <a:endParaRPr lang="en-US" dirty="0">
              <a:latin typeface="Segoe UI Emoji" panose="020B0502040204020203" pitchFamily="34" charset="0"/>
              <a:ea typeface="Segoe UI Emoji" panose="020B0502040204020203" pitchFamily="34" charset="0"/>
            </a:endParaRPr>
          </a:p>
          <a:p>
            <a:r>
              <a:rPr lang="en-US" dirty="0">
                <a:latin typeface="Segoe UI Emoji" panose="020B0502040204020203" pitchFamily="34" charset="0"/>
                <a:ea typeface="Segoe UI Emoji" panose="020B0502040204020203" pitchFamily="34" charset="0"/>
              </a:rPr>
              <a:t>Fought = </a:t>
            </a:r>
            <a:r>
              <a:rPr lang="en-US" dirty="0" err="1">
                <a:latin typeface="Segoe UI Emoji" panose="020B0502040204020203" pitchFamily="34" charset="0"/>
                <a:ea typeface="Segoe UI Emoji" panose="020B0502040204020203" pitchFamily="34" charset="0"/>
              </a:rPr>
              <a:t>agōnizomai</a:t>
            </a:r>
            <a:r>
              <a:rPr lang="en-US" dirty="0">
                <a:latin typeface="Segoe UI Emoji" panose="020B0502040204020203" pitchFamily="34" charset="0"/>
                <a:ea typeface="Segoe UI Emoji" panose="020B0502040204020203" pitchFamily="34" charset="0"/>
              </a:rPr>
              <a:t> - verb</a:t>
            </a:r>
          </a:p>
          <a:p>
            <a:r>
              <a:rPr lang="en-US" dirty="0">
                <a:latin typeface="Segoe UI Emoji" panose="020B0502040204020203" pitchFamily="34" charset="0"/>
                <a:ea typeface="Segoe UI Emoji" panose="020B0502040204020203" pitchFamily="34" charset="0"/>
              </a:rPr>
              <a:t>Fight = </a:t>
            </a:r>
            <a:r>
              <a:rPr lang="en-US" dirty="0" err="1">
                <a:latin typeface="Segoe UI Emoji" panose="020B0502040204020203" pitchFamily="34" charset="0"/>
                <a:ea typeface="Segoe UI Emoji" panose="020B0502040204020203" pitchFamily="34" charset="0"/>
              </a:rPr>
              <a:t>agōn</a:t>
            </a:r>
            <a:r>
              <a:rPr lang="en-US" dirty="0">
                <a:latin typeface="Segoe UI Emoji" panose="020B0502040204020203" pitchFamily="34" charset="0"/>
                <a:ea typeface="Segoe UI Emoji" panose="020B0502040204020203" pitchFamily="34" charset="0"/>
              </a:rPr>
              <a:t> - noun</a:t>
            </a:r>
          </a:p>
          <a:p>
            <a:endParaRPr lang="en-US" dirty="0">
              <a:latin typeface="Segoe UI Emoji" panose="020B0502040204020203" pitchFamily="34" charset="0"/>
              <a:ea typeface="Segoe UI Emoji" panose="020B0502040204020203" pitchFamily="34" charset="0"/>
            </a:endParaRPr>
          </a:p>
          <a:p>
            <a:pPr marL="36900" indent="0">
              <a:buNone/>
            </a:pPr>
            <a:endParaRPr lang="en-US" dirty="0">
              <a:latin typeface="Segoe UI Emoji" panose="020B0502040204020203" pitchFamily="34" charset="0"/>
              <a:ea typeface="Segoe UI Emoji" panose="020B0502040204020203" pitchFamily="34" charset="0"/>
            </a:endParaRPr>
          </a:p>
          <a:p>
            <a:r>
              <a:rPr lang="en-US" dirty="0">
                <a:latin typeface="Segoe UI Emoji" panose="020B0502040204020203" pitchFamily="34" charset="0"/>
                <a:ea typeface="Segoe UI Emoji" panose="020B0502040204020203" pitchFamily="34" charset="0"/>
              </a:rPr>
              <a:t>Race = </a:t>
            </a:r>
            <a:r>
              <a:rPr lang="en-US" dirty="0" err="1">
                <a:latin typeface="Segoe UI Emoji" panose="020B0502040204020203" pitchFamily="34" charset="0"/>
                <a:ea typeface="Segoe UI Emoji" panose="020B0502040204020203" pitchFamily="34" charset="0"/>
              </a:rPr>
              <a:t>agōn</a:t>
            </a:r>
            <a:r>
              <a:rPr lang="en-US" dirty="0">
                <a:latin typeface="Segoe UI Emoji" panose="020B0502040204020203" pitchFamily="34" charset="0"/>
                <a:ea typeface="Segoe UI Emoji" panose="020B0502040204020203" pitchFamily="34" charset="0"/>
              </a:rPr>
              <a:t> - noun</a:t>
            </a:r>
          </a:p>
        </p:txBody>
      </p:sp>
      <p:pic>
        <p:nvPicPr>
          <p:cNvPr id="5" name="Picture 4">
            <a:extLst>
              <a:ext uri="{FF2B5EF4-FFF2-40B4-BE49-F238E27FC236}">
                <a16:creationId xmlns:a16="http://schemas.microsoft.com/office/drawing/2014/main" id="{257015FA-DFC3-4C54-85C6-DC2EF1C29081}"/>
              </a:ext>
            </a:extLst>
          </p:cNvPr>
          <p:cNvPicPr>
            <a:picLocks noChangeAspect="1"/>
          </p:cNvPicPr>
          <p:nvPr/>
        </p:nvPicPr>
        <p:blipFill>
          <a:blip r:embed="rId3"/>
          <a:stretch>
            <a:fillRect/>
          </a:stretch>
        </p:blipFill>
        <p:spPr>
          <a:xfrm>
            <a:off x="9672859" y="2068497"/>
            <a:ext cx="2383017" cy="3476742"/>
          </a:xfrm>
          <a:prstGeom prst="rect">
            <a:avLst/>
          </a:prstGeom>
        </p:spPr>
      </p:pic>
    </p:spTree>
    <p:extLst>
      <p:ext uri="{BB962C8B-B14F-4D97-AF65-F5344CB8AC3E}">
        <p14:creationId xmlns:p14="http://schemas.microsoft.com/office/powerpoint/2010/main" val="560449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CCBEF-2EDE-4184-B364-AB8AC8CB1E31}"/>
              </a:ext>
            </a:extLst>
          </p:cNvPr>
          <p:cNvSpPr>
            <a:spLocks noGrp="1"/>
          </p:cNvSpPr>
          <p:nvPr>
            <p:ph type="title"/>
          </p:nvPr>
        </p:nvSpPr>
        <p:spPr/>
        <p:txBody>
          <a:bodyPr/>
          <a:lstStyle/>
          <a:p>
            <a:r>
              <a:rPr lang="en-US" b="1" dirty="0">
                <a:solidFill>
                  <a:schemeClr val="accent2">
                    <a:lumMod val="75000"/>
                  </a:schemeClr>
                </a:solidFill>
                <a:effectLst/>
              </a:rPr>
              <a:t>Interesting translation from Darby</a:t>
            </a:r>
          </a:p>
        </p:txBody>
      </p:sp>
      <p:sp>
        <p:nvSpPr>
          <p:cNvPr id="3" name="Content Placeholder 2">
            <a:extLst>
              <a:ext uri="{FF2B5EF4-FFF2-40B4-BE49-F238E27FC236}">
                <a16:creationId xmlns:a16="http://schemas.microsoft.com/office/drawing/2014/main" id="{5D914828-66C7-433E-A154-867A3CE13E20}"/>
              </a:ext>
            </a:extLst>
          </p:cNvPr>
          <p:cNvSpPr>
            <a:spLocks noGrp="1"/>
          </p:cNvSpPr>
          <p:nvPr>
            <p:ph sz="half" idx="1"/>
          </p:nvPr>
        </p:nvSpPr>
        <p:spPr>
          <a:xfrm>
            <a:off x="152400" y="1732449"/>
            <a:ext cx="11937999" cy="2725252"/>
          </a:xfrm>
        </p:spPr>
        <p:txBody>
          <a:bodyPr>
            <a:normAutofit/>
          </a:bodyPr>
          <a:lstStyle/>
          <a:p>
            <a:r>
              <a:rPr lang="en-US" sz="48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[2Ti 4:7 DBY] 7 </a:t>
            </a:r>
            <a:r>
              <a:rPr lang="en-US" sz="4800" dirty="0">
                <a:ln w="12700">
                  <a:solidFill>
                    <a:schemeClr val="accent1"/>
                  </a:solidFill>
                  <a:prstDash val="solid"/>
                </a:ln>
                <a:solidFill>
                  <a:schemeClr val="accent2"/>
                </a:solidFill>
                <a:effectLst>
                  <a:outerShdw dist="38100" dir="2640000" algn="bl" rotWithShape="0">
                    <a:schemeClr val="accent1"/>
                  </a:outerShdw>
                </a:effectLst>
              </a:rPr>
              <a:t>I have </a:t>
            </a:r>
            <a:r>
              <a:rPr lang="en-US" sz="4800" u="sng" dirty="0">
                <a:ln w="12700">
                  <a:solidFill>
                    <a:schemeClr val="accent1"/>
                  </a:solidFill>
                  <a:prstDash val="solid"/>
                </a:ln>
                <a:solidFill>
                  <a:schemeClr val="accent2"/>
                </a:solidFill>
                <a:effectLst>
                  <a:outerShdw dist="38100" dir="2640000" algn="bl" rotWithShape="0">
                    <a:schemeClr val="accent1"/>
                  </a:outerShdw>
                </a:effectLst>
              </a:rPr>
              <a:t>combated</a:t>
            </a:r>
            <a:r>
              <a:rPr lang="en-US" sz="4800" dirty="0">
                <a:ln w="12700">
                  <a:solidFill>
                    <a:schemeClr val="accent1"/>
                  </a:solidFill>
                  <a:prstDash val="solid"/>
                </a:ln>
                <a:solidFill>
                  <a:schemeClr val="accent2"/>
                </a:solidFill>
                <a:effectLst>
                  <a:outerShdw dist="38100" dir="2640000" algn="bl" rotWithShape="0">
                    <a:schemeClr val="accent1"/>
                  </a:outerShdw>
                </a:effectLst>
              </a:rPr>
              <a:t> the good </a:t>
            </a:r>
            <a:r>
              <a:rPr lang="en-US" sz="4800" u="sng" dirty="0">
                <a:ln w="12700">
                  <a:solidFill>
                    <a:schemeClr val="accent1"/>
                  </a:solidFill>
                  <a:prstDash val="solid"/>
                </a:ln>
                <a:solidFill>
                  <a:schemeClr val="accent2"/>
                </a:solidFill>
                <a:effectLst>
                  <a:outerShdw dist="38100" dir="2640000" algn="bl" rotWithShape="0">
                    <a:schemeClr val="accent1"/>
                  </a:outerShdw>
                </a:effectLst>
              </a:rPr>
              <a:t>combat</a:t>
            </a:r>
            <a:r>
              <a:rPr lang="en-US" sz="4800" dirty="0">
                <a:ln w="12700">
                  <a:solidFill>
                    <a:schemeClr val="accent1"/>
                  </a:solidFill>
                  <a:prstDash val="solid"/>
                </a:ln>
                <a:solidFill>
                  <a:schemeClr val="accent2"/>
                </a:solidFill>
                <a:effectLst>
                  <a:outerShdw dist="38100" dir="2640000" algn="bl" rotWithShape="0">
                    <a:schemeClr val="accent1"/>
                  </a:outerShdw>
                </a:effectLst>
              </a:rPr>
              <a:t>, I have finished the race, I have kept the faith.</a:t>
            </a:r>
            <a:endParaRPr lang="en-US" sz="4800" dirty="0">
              <a:ln w="12700">
                <a:solidFill>
                  <a:schemeClr val="accent1"/>
                </a:solidFill>
                <a:prstDash val="solid"/>
              </a:ln>
              <a:solidFill>
                <a:schemeClr val="accent2"/>
              </a:solidFill>
              <a:effectLst/>
            </a:endParaRPr>
          </a:p>
          <a:p>
            <a:endPar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TextBox 5">
            <a:extLst>
              <a:ext uri="{FF2B5EF4-FFF2-40B4-BE49-F238E27FC236}">
                <a16:creationId xmlns:a16="http://schemas.microsoft.com/office/drawing/2014/main" id="{76356F1A-5F59-40F0-8431-9D0F249828B3}"/>
              </a:ext>
            </a:extLst>
          </p:cNvPr>
          <p:cNvSpPr txBox="1"/>
          <p:nvPr/>
        </p:nvSpPr>
        <p:spPr>
          <a:xfrm>
            <a:off x="456594" y="4494074"/>
            <a:ext cx="4686906" cy="2031325"/>
          </a:xfrm>
          <a:prstGeom prst="rect">
            <a:avLst/>
          </a:prstGeom>
          <a:noFill/>
        </p:spPr>
        <p:txBody>
          <a:bodyPr wrap="square" rtlCol="0">
            <a:spAutoFit/>
          </a:bodyPr>
          <a:lstStyle/>
          <a:p>
            <a:r>
              <a:rPr lang="en-US" dirty="0"/>
              <a:t>Webster’s 1828</a:t>
            </a:r>
          </a:p>
          <a:p>
            <a:endParaRPr lang="en-US" dirty="0"/>
          </a:p>
          <a:p>
            <a:r>
              <a:rPr lang="en-US" b="1" dirty="0">
                <a:solidFill>
                  <a:schemeClr val="accent2">
                    <a:lumMod val="50000"/>
                  </a:schemeClr>
                </a:solidFill>
              </a:rPr>
              <a:t>FIGHT, verb transitive</a:t>
            </a:r>
          </a:p>
          <a:p>
            <a:endParaRPr lang="en-US" dirty="0">
              <a:solidFill>
                <a:schemeClr val="accent2"/>
              </a:solidFill>
            </a:endParaRPr>
          </a:p>
          <a:p>
            <a:r>
              <a:rPr lang="en-US" dirty="0"/>
              <a:t>1. To carry on contention; to maintain a struggle for victory over enemies.</a:t>
            </a:r>
          </a:p>
          <a:p>
            <a:r>
              <a:rPr lang="en-US" dirty="0"/>
              <a:t>I have fought a good fight 2 Timothy 4:7.</a:t>
            </a:r>
          </a:p>
        </p:txBody>
      </p:sp>
      <p:sp>
        <p:nvSpPr>
          <p:cNvPr id="7" name="TextBox 6">
            <a:extLst>
              <a:ext uri="{FF2B5EF4-FFF2-40B4-BE49-F238E27FC236}">
                <a16:creationId xmlns:a16="http://schemas.microsoft.com/office/drawing/2014/main" id="{B1E95784-EF04-4232-A762-4F0E991110B2}"/>
              </a:ext>
            </a:extLst>
          </p:cNvPr>
          <p:cNvSpPr txBox="1"/>
          <p:nvPr/>
        </p:nvSpPr>
        <p:spPr>
          <a:xfrm>
            <a:off x="6946902" y="4457701"/>
            <a:ext cx="4066656" cy="2308324"/>
          </a:xfrm>
          <a:prstGeom prst="rect">
            <a:avLst/>
          </a:prstGeom>
          <a:noFill/>
        </p:spPr>
        <p:txBody>
          <a:bodyPr wrap="square" rtlCol="0">
            <a:spAutoFit/>
          </a:bodyPr>
          <a:lstStyle/>
          <a:p>
            <a:r>
              <a:rPr lang="en-US" dirty="0"/>
              <a:t>Webster’s 1828</a:t>
            </a:r>
          </a:p>
          <a:p>
            <a:endParaRPr lang="en-US" dirty="0"/>
          </a:p>
          <a:p>
            <a:r>
              <a:rPr lang="en-US" b="1" dirty="0">
                <a:solidFill>
                  <a:schemeClr val="accent2">
                    <a:lumMod val="50000"/>
                  </a:schemeClr>
                </a:solidFill>
              </a:rPr>
              <a:t>COMBAT, noun</a:t>
            </a:r>
          </a:p>
          <a:p>
            <a:endParaRPr lang="en-US" dirty="0">
              <a:solidFill>
                <a:schemeClr val="accent2"/>
              </a:solidFill>
            </a:endParaRPr>
          </a:p>
          <a:p>
            <a:r>
              <a:rPr lang="en-US" dirty="0"/>
              <a:t>1. A fighting; a struggling to resist, overthrow or conquer; contest by force; engagement; battle; as the combat of armies.</a:t>
            </a:r>
          </a:p>
        </p:txBody>
      </p:sp>
    </p:spTree>
    <p:extLst>
      <p:ext uri="{BB962C8B-B14F-4D97-AF65-F5344CB8AC3E}">
        <p14:creationId xmlns:p14="http://schemas.microsoft.com/office/powerpoint/2010/main" val="21452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54A74-0399-46DE-9948-C17128B510A9}"/>
              </a:ext>
            </a:extLst>
          </p:cNvPr>
          <p:cNvSpPr>
            <a:spLocks noGrp="1"/>
          </p:cNvSpPr>
          <p:nvPr>
            <p:ph type="title"/>
          </p:nvPr>
        </p:nvSpPr>
        <p:spPr/>
        <p:txBody>
          <a:bodyPr>
            <a:normAutofit fontScale="90000"/>
          </a:bodyPr>
          <a:lstStyle/>
          <a:p>
            <a:r>
              <a:rPr lang="en-US" sz="5300" b="1" dirty="0">
                <a:solidFill>
                  <a:schemeClr val="accent2">
                    <a:lumMod val="75000"/>
                  </a:schemeClr>
                </a:solidFill>
                <a:effectLst/>
              </a:rPr>
              <a:t>We are not alone in this fight</a:t>
            </a:r>
            <a:br>
              <a:rPr lang="en-US" b="1" dirty="0">
                <a:solidFill>
                  <a:schemeClr val="accent2">
                    <a:lumMod val="75000"/>
                  </a:schemeClr>
                </a:solidFill>
                <a:effectLst/>
              </a:rPr>
            </a:br>
            <a:r>
              <a:rPr lang="en-US" sz="2200" b="1" dirty="0">
                <a:solidFill>
                  <a:schemeClr val="accent2">
                    <a:lumMod val="75000"/>
                  </a:schemeClr>
                </a:solidFill>
                <a:effectLst/>
              </a:rPr>
              <a:t>The Spirit assists in our weakness and is our armor, “IF” we choose to put It on.</a:t>
            </a:r>
          </a:p>
        </p:txBody>
      </p:sp>
      <p:sp>
        <p:nvSpPr>
          <p:cNvPr id="3" name="Content Placeholder 2">
            <a:extLst>
              <a:ext uri="{FF2B5EF4-FFF2-40B4-BE49-F238E27FC236}">
                <a16:creationId xmlns:a16="http://schemas.microsoft.com/office/drawing/2014/main" id="{8DC3798C-7675-4C15-AD8C-45FFB4627AFB}"/>
              </a:ext>
            </a:extLst>
          </p:cNvPr>
          <p:cNvSpPr>
            <a:spLocks noGrp="1"/>
          </p:cNvSpPr>
          <p:nvPr>
            <p:ph idx="1"/>
          </p:nvPr>
        </p:nvSpPr>
        <p:spPr>
          <a:xfrm>
            <a:off x="913795" y="1732449"/>
            <a:ext cx="10353762" cy="5005702"/>
          </a:xfrm>
        </p:spPr>
        <p:txBody>
          <a:bodyPr>
            <a:normAutofit fontScale="92500"/>
          </a:bodyPr>
          <a:lstStyle/>
          <a:p>
            <a:r>
              <a:rPr lang="en-US" sz="2400" dirty="0">
                <a:latin typeface="Segoe UI Emoji" panose="020B0502040204020203" pitchFamily="34" charset="0"/>
                <a:ea typeface="Segoe UI Emoji" panose="020B0502040204020203" pitchFamily="34" charset="0"/>
              </a:rPr>
              <a:t>[Rom 8:26 KJV] 26  Likewise the Spirit also </a:t>
            </a:r>
            <a:r>
              <a:rPr lang="en-US" sz="2400" dirty="0" err="1">
                <a:latin typeface="Segoe UI Emoji" panose="020B0502040204020203" pitchFamily="34" charset="0"/>
                <a:ea typeface="Segoe UI Emoji" panose="020B0502040204020203" pitchFamily="34" charset="0"/>
              </a:rPr>
              <a:t>helpeth</a:t>
            </a:r>
            <a:r>
              <a:rPr lang="en-US" sz="2400" dirty="0">
                <a:latin typeface="Segoe UI Emoji" panose="020B0502040204020203" pitchFamily="34" charset="0"/>
                <a:ea typeface="Segoe UI Emoji" panose="020B0502040204020203" pitchFamily="34" charset="0"/>
              </a:rPr>
              <a:t> our infirmities: for we know not what we should pray for as we ought: but the Spirit itself </a:t>
            </a:r>
            <a:r>
              <a:rPr lang="en-US" sz="2400" dirty="0" err="1">
                <a:latin typeface="Segoe UI Emoji" panose="020B0502040204020203" pitchFamily="34" charset="0"/>
                <a:ea typeface="Segoe UI Emoji" panose="020B0502040204020203" pitchFamily="34" charset="0"/>
              </a:rPr>
              <a:t>maketh</a:t>
            </a:r>
            <a:r>
              <a:rPr lang="en-US" sz="2400" dirty="0">
                <a:latin typeface="Segoe UI Emoji" panose="020B0502040204020203" pitchFamily="34" charset="0"/>
                <a:ea typeface="Segoe UI Emoji" panose="020B0502040204020203" pitchFamily="34" charset="0"/>
              </a:rPr>
              <a:t> intercession for us with groanings which cannot be uttered.</a:t>
            </a:r>
          </a:p>
          <a:p>
            <a:pPr lvl="1"/>
            <a:r>
              <a:rPr lang="en-US" sz="2200" dirty="0">
                <a:latin typeface="Segoe UI Emoji" panose="020B0502040204020203" pitchFamily="34" charset="0"/>
                <a:ea typeface="Segoe UI Emoji" panose="020B0502040204020203" pitchFamily="34" charset="0"/>
              </a:rPr>
              <a:t>The Spirit helps our weakness.</a:t>
            </a:r>
          </a:p>
          <a:p>
            <a:r>
              <a:rPr lang="en-US" sz="2400" dirty="0">
                <a:latin typeface="Segoe UI Emoji" panose="020B0502040204020203" pitchFamily="34" charset="0"/>
                <a:ea typeface="Segoe UI Emoji" panose="020B0502040204020203" pitchFamily="34" charset="0"/>
              </a:rPr>
              <a:t>[Eph 6:10-13 KJV] 10 Finally, my brethren, </a:t>
            </a:r>
            <a:r>
              <a:rPr lang="en-US" sz="2400" dirty="0">
                <a:solidFill>
                  <a:srgbClr val="00B0F0"/>
                </a:solidFill>
                <a:latin typeface="Segoe UI Emoji" panose="020B0502040204020203" pitchFamily="34" charset="0"/>
                <a:ea typeface="Segoe UI Emoji" panose="020B0502040204020203" pitchFamily="34" charset="0"/>
              </a:rPr>
              <a:t>be strong </a:t>
            </a:r>
            <a:r>
              <a:rPr lang="en-US" sz="2400" dirty="0">
                <a:latin typeface="Segoe UI Emoji" panose="020B0502040204020203" pitchFamily="34" charset="0"/>
                <a:ea typeface="Segoe UI Emoji" panose="020B0502040204020203" pitchFamily="34" charset="0"/>
              </a:rPr>
              <a:t>in the Lord, and in the power of his might. 11 </a:t>
            </a:r>
            <a:r>
              <a:rPr lang="en-US" sz="2400" dirty="0">
                <a:solidFill>
                  <a:srgbClr val="C00000"/>
                </a:solidFill>
                <a:latin typeface="Segoe UI Emoji" panose="020B0502040204020203" pitchFamily="34" charset="0"/>
                <a:ea typeface="Segoe UI Emoji" panose="020B0502040204020203" pitchFamily="34" charset="0"/>
              </a:rPr>
              <a:t>Put on </a:t>
            </a:r>
            <a:r>
              <a:rPr lang="en-US" sz="2400" dirty="0">
                <a:latin typeface="Segoe UI Emoji" panose="020B0502040204020203" pitchFamily="34" charset="0"/>
                <a:ea typeface="Segoe UI Emoji" panose="020B0502040204020203" pitchFamily="34" charset="0"/>
              </a:rPr>
              <a:t>the whole </a:t>
            </a:r>
            <a:r>
              <a:rPr lang="en-US" sz="2400" dirty="0" err="1">
                <a:latin typeface="Segoe UI Emoji" panose="020B0502040204020203" pitchFamily="34" charset="0"/>
                <a:ea typeface="Segoe UI Emoji" panose="020B0502040204020203" pitchFamily="34" charset="0"/>
              </a:rPr>
              <a:t>armour</a:t>
            </a:r>
            <a:r>
              <a:rPr lang="en-US" sz="2400" dirty="0">
                <a:latin typeface="Segoe UI Emoji" panose="020B0502040204020203" pitchFamily="34" charset="0"/>
                <a:ea typeface="Segoe UI Emoji" panose="020B0502040204020203" pitchFamily="34" charset="0"/>
              </a:rPr>
              <a:t> of God, that ye may be able to stand against the wiles of the devil. 12 For we wrestle not against flesh and blood, but against principalities, against powers, against the rulers of the darkness of this world, against spiritual wickedness in high [places]. 13 Wherefore take unto you the whole </a:t>
            </a:r>
            <a:r>
              <a:rPr lang="en-US" sz="2400" dirty="0" err="1">
                <a:latin typeface="Segoe UI Emoji" panose="020B0502040204020203" pitchFamily="34" charset="0"/>
                <a:ea typeface="Segoe UI Emoji" panose="020B0502040204020203" pitchFamily="34" charset="0"/>
              </a:rPr>
              <a:t>armour</a:t>
            </a:r>
            <a:r>
              <a:rPr lang="en-US" sz="2400" dirty="0">
                <a:latin typeface="Segoe UI Emoji" panose="020B0502040204020203" pitchFamily="34" charset="0"/>
                <a:ea typeface="Segoe UI Emoji" panose="020B0502040204020203" pitchFamily="34" charset="0"/>
              </a:rPr>
              <a:t> of God, that ye may be able to withstand in the evil day, and having done all, to stand.</a:t>
            </a:r>
          </a:p>
          <a:p>
            <a:pPr lvl="1"/>
            <a:r>
              <a:rPr lang="en-US" sz="2200" dirty="0">
                <a:latin typeface="Segoe UI Emoji" panose="020B0502040204020203" pitchFamily="34" charset="0"/>
                <a:ea typeface="Segoe UI Emoji" panose="020B0502040204020203" pitchFamily="34" charset="0"/>
              </a:rPr>
              <a:t>Paul instructs them to </a:t>
            </a:r>
            <a:r>
              <a:rPr lang="en-US" sz="2200" dirty="0">
                <a:solidFill>
                  <a:srgbClr val="00B0F0"/>
                </a:solidFill>
                <a:latin typeface="Segoe UI Emoji" panose="020B0502040204020203" pitchFamily="34" charset="0"/>
                <a:ea typeface="Segoe UI Emoji" panose="020B0502040204020203" pitchFamily="34" charset="0"/>
              </a:rPr>
              <a:t>“be strong” </a:t>
            </a:r>
            <a:r>
              <a:rPr lang="en-US" sz="2200" dirty="0">
                <a:latin typeface="Segoe UI Emoji" panose="020B0502040204020203" pitchFamily="34" charset="0"/>
                <a:ea typeface="Segoe UI Emoji" panose="020B0502040204020203" pitchFamily="34" charset="0"/>
              </a:rPr>
              <a:t>(imperative mood - a command)</a:t>
            </a:r>
          </a:p>
          <a:p>
            <a:pPr lvl="1"/>
            <a:r>
              <a:rPr lang="en-US" sz="2200" dirty="0">
                <a:latin typeface="Segoe UI Emoji" panose="020B0502040204020203" pitchFamily="34" charset="0"/>
                <a:ea typeface="Segoe UI Emoji" panose="020B0502040204020203" pitchFamily="34" charset="0"/>
              </a:rPr>
              <a:t>Paul instructs them to </a:t>
            </a:r>
            <a:r>
              <a:rPr lang="en-US" sz="2200" dirty="0">
                <a:solidFill>
                  <a:srgbClr val="C00000"/>
                </a:solidFill>
                <a:latin typeface="Segoe UI Emoji" panose="020B0502040204020203" pitchFamily="34" charset="0"/>
                <a:ea typeface="Segoe UI Emoji" panose="020B0502040204020203" pitchFamily="34" charset="0"/>
              </a:rPr>
              <a:t>“put on” </a:t>
            </a:r>
            <a:r>
              <a:rPr lang="en-US" sz="2200" dirty="0">
                <a:latin typeface="Segoe UI Emoji" panose="020B0502040204020203" pitchFamily="34" charset="0"/>
                <a:ea typeface="Segoe UI Emoji" panose="020B0502040204020203" pitchFamily="34" charset="0"/>
              </a:rPr>
              <a:t>(imperative mood - a command)</a:t>
            </a:r>
          </a:p>
          <a:p>
            <a:endParaRPr lang="en-US" dirty="0"/>
          </a:p>
        </p:txBody>
      </p:sp>
    </p:spTree>
    <p:extLst>
      <p:ext uri="{BB962C8B-B14F-4D97-AF65-F5344CB8AC3E}">
        <p14:creationId xmlns:p14="http://schemas.microsoft.com/office/powerpoint/2010/main" val="3243576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C6BE6-EBF2-4E0E-86EB-28061CE8ADB8}"/>
              </a:ext>
            </a:extLst>
          </p:cNvPr>
          <p:cNvSpPr>
            <a:spLocks noGrp="1"/>
          </p:cNvSpPr>
          <p:nvPr>
            <p:ph type="title"/>
          </p:nvPr>
        </p:nvSpPr>
        <p:spPr/>
        <p:txBody>
          <a:bodyPr/>
          <a:lstStyle/>
          <a:p>
            <a:r>
              <a:rPr lang="en-US" b="1" dirty="0">
                <a:solidFill>
                  <a:schemeClr val="accent2">
                    <a:lumMod val="75000"/>
                  </a:schemeClr>
                </a:solidFill>
                <a:effectLst/>
              </a:rPr>
              <a:t>My testimony</a:t>
            </a:r>
          </a:p>
        </p:txBody>
      </p:sp>
      <p:sp>
        <p:nvSpPr>
          <p:cNvPr id="3" name="Content Placeholder 2">
            <a:extLst>
              <a:ext uri="{FF2B5EF4-FFF2-40B4-BE49-F238E27FC236}">
                <a16:creationId xmlns:a16="http://schemas.microsoft.com/office/drawing/2014/main" id="{0972AB5A-EF93-453D-BDF7-B86E153395AA}"/>
              </a:ext>
            </a:extLst>
          </p:cNvPr>
          <p:cNvSpPr>
            <a:spLocks noGrp="1"/>
          </p:cNvSpPr>
          <p:nvPr>
            <p:ph idx="1"/>
          </p:nvPr>
        </p:nvSpPr>
        <p:spPr>
          <a:xfrm>
            <a:off x="913795" y="1759082"/>
            <a:ext cx="10353762" cy="4058751"/>
          </a:xfrm>
        </p:spPr>
        <p:txBody>
          <a:bodyPr/>
          <a:lstStyle/>
          <a:p>
            <a:r>
              <a:rPr lang="en-US" sz="3200" b="1" dirty="0">
                <a:latin typeface="Segoe UI Emoji" panose="020B0502040204020203" pitchFamily="34" charset="0"/>
                <a:ea typeface="Segoe UI Emoji" panose="020B0502040204020203" pitchFamily="34" charset="0"/>
              </a:rPr>
              <a:t>Left GLBC in 2013</a:t>
            </a:r>
          </a:p>
          <a:p>
            <a:r>
              <a:rPr lang="en-US" sz="3200" b="1" dirty="0">
                <a:latin typeface="Segoe UI Emoji" panose="020B0502040204020203" pitchFamily="34" charset="0"/>
                <a:ea typeface="Segoe UI Emoji" panose="020B0502040204020203" pitchFamily="34" charset="0"/>
              </a:rPr>
              <a:t>Major strongholds came to light</a:t>
            </a:r>
          </a:p>
          <a:p>
            <a:r>
              <a:rPr lang="en-US" sz="3200" b="1" dirty="0">
                <a:latin typeface="Segoe UI Emoji" panose="020B0502040204020203" pitchFamily="34" charset="0"/>
                <a:ea typeface="Segoe UI Emoji" panose="020B0502040204020203" pitchFamily="34" charset="0"/>
              </a:rPr>
              <a:t>Began addressing those strongholds</a:t>
            </a:r>
          </a:p>
          <a:p>
            <a:r>
              <a:rPr lang="en-US" sz="3200" b="1" dirty="0">
                <a:latin typeface="Segoe UI Emoji" panose="020B0502040204020203" pitchFamily="34" charset="0"/>
                <a:ea typeface="Segoe UI Emoji" panose="020B0502040204020203" pitchFamily="34" charset="0"/>
              </a:rPr>
              <a:t>Returned to GLBC in 2018</a:t>
            </a:r>
          </a:p>
          <a:p>
            <a:r>
              <a:rPr lang="en-US" sz="3200" b="1" dirty="0">
                <a:latin typeface="Segoe UI Emoji" panose="020B0502040204020203" pitchFamily="34" charset="0"/>
                <a:ea typeface="Segoe UI Emoji" panose="020B0502040204020203" pitchFamily="34" charset="0"/>
              </a:rPr>
              <a:t>Practical, relational side of Word, coming to Life</a:t>
            </a:r>
          </a:p>
          <a:p>
            <a:endParaRPr lang="en-US" dirty="0"/>
          </a:p>
        </p:txBody>
      </p:sp>
    </p:spTree>
    <p:extLst>
      <p:ext uri="{BB962C8B-B14F-4D97-AF65-F5344CB8AC3E}">
        <p14:creationId xmlns:p14="http://schemas.microsoft.com/office/powerpoint/2010/main" val="2974579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C45E-570D-45CE-B11B-70BC7284099C}"/>
              </a:ext>
            </a:extLst>
          </p:cNvPr>
          <p:cNvSpPr>
            <a:spLocks noGrp="1"/>
          </p:cNvSpPr>
          <p:nvPr>
            <p:ph type="title"/>
          </p:nvPr>
        </p:nvSpPr>
        <p:spPr/>
        <p:txBody>
          <a:bodyPr>
            <a:normAutofit fontScale="90000"/>
          </a:bodyPr>
          <a:lstStyle/>
          <a:p>
            <a:r>
              <a:rPr lang="en-US" b="1" dirty="0">
                <a:solidFill>
                  <a:schemeClr val="accent2">
                    <a:lumMod val="75000"/>
                  </a:schemeClr>
                </a:solidFill>
                <a:effectLst/>
              </a:rPr>
              <a:t>Knowing the fellowship of His sufferings, will help us in our walk</a:t>
            </a:r>
          </a:p>
        </p:txBody>
      </p:sp>
      <p:sp>
        <p:nvSpPr>
          <p:cNvPr id="3" name="Content Placeholder 2">
            <a:extLst>
              <a:ext uri="{FF2B5EF4-FFF2-40B4-BE49-F238E27FC236}">
                <a16:creationId xmlns:a16="http://schemas.microsoft.com/office/drawing/2014/main" id="{D5CA5465-0458-495F-96F2-9BD172760919}"/>
              </a:ext>
            </a:extLst>
          </p:cNvPr>
          <p:cNvSpPr>
            <a:spLocks noGrp="1"/>
          </p:cNvSpPr>
          <p:nvPr>
            <p:ph idx="1"/>
          </p:nvPr>
        </p:nvSpPr>
        <p:spPr>
          <a:xfrm>
            <a:off x="913795" y="1732449"/>
            <a:ext cx="10353762" cy="4703862"/>
          </a:xfrm>
        </p:spPr>
        <p:txBody>
          <a:bodyPr>
            <a:normAutofit/>
          </a:bodyPr>
          <a:lstStyle/>
          <a:p>
            <a:r>
              <a:rPr lang="en-US" sz="2400" dirty="0">
                <a:latin typeface="Segoe UI Emoji" panose="020B0502040204020203" pitchFamily="34" charset="0"/>
                <a:ea typeface="Segoe UI Emoji" panose="020B0502040204020203" pitchFamily="34" charset="0"/>
              </a:rPr>
              <a:t>[</a:t>
            </a:r>
            <a:r>
              <a:rPr lang="en-US" sz="2400" dirty="0" err="1">
                <a:latin typeface="Segoe UI Emoji" panose="020B0502040204020203" pitchFamily="34" charset="0"/>
                <a:ea typeface="Segoe UI Emoji" panose="020B0502040204020203" pitchFamily="34" charset="0"/>
              </a:rPr>
              <a:t>Phl</a:t>
            </a:r>
            <a:r>
              <a:rPr lang="en-US" sz="2400" dirty="0">
                <a:latin typeface="Segoe UI Emoji" panose="020B0502040204020203" pitchFamily="34" charset="0"/>
                <a:ea typeface="Segoe UI Emoji" panose="020B0502040204020203" pitchFamily="34" charset="0"/>
              </a:rPr>
              <a:t> 3:10 KJV] 10 That I may know him, and the power of his resurrection, and the fellowship of his sufferings, being made conformable unto his death;</a:t>
            </a:r>
          </a:p>
          <a:p>
            <a:pPr lvl="1"/>
            <a:r>
              <a:rPr lang="en-US" sz="2200" dirty="0">
                <a:solidFill>
                  <a:schemeClr val="accent4">
                    <a:lumMod val="50000"/>
                  </a:schemeClr>
                </a:solidFill>
                <a:latin typeface="Segoe UI Emoji" panose="020B0502040204020203" pitchFamily="34" charset="0"/>
                <a:ea typeface="Segoe UI Emoji" panose="020B0502040204020203" pitchFamily="34" charset="0"/>
              </a:rPr>
              <a:t>Paul wanted to </a:t>
            </a:r>
            <a:r>
              <a:rPr lang="en-US" sz="2200" u="sng" dirty="0">
                <a:solidFill>
                  <a:schemeClr val="accent4">
                    <a:lumMod val="50000"/>
                  </a:schemeClr>
                </a:solidFill>
                <a:latin typeface="Segoe UI Emoji" panose="020B0502040204020203" pitchFamily="34" charset="0"/>
                <a:ea typeface="Segoe UI Emoji" panose="020B0502040204020203" pitchFamily="34" charset="0"/>
              </a:rPr>
              <a:t>know</a:t>
            </a:r>
            <a:r>
              <a:rPr lang="en-US" sz="2200" dirty="0">
                <a:solidFill>
                  <a:schemeClr val="accent4">
                    <a:lumMod val="50000"/>
                  </a:schemeClr>
                </a:solidFill>
                <a:latin typeface="Segoe UI Emoji" panose="020B0502040204020203" pitchFamily="34" charset="0"/>
                <a:ea typeface="Segoe UI Emoji" panose="020B0502040204020203" pitchFamily="34" charset="0"/>
              </a:rPr>
              <a:t> the “power” of His resurrection</a:t>
            </a:r>
          </a:p>
          <a:p>
            <a:pPr lvl="1"/>
            <a:endParaRPr lang="en-US" sz="2200" dirty="0">
              <a:solidFill>
                <a:schemeClr val="accent4">
                  <a:lumMod val="50000"/>
                </a:schemeClr>
              </a:solidFill>
              <a:latin typeface="Segoe UI Emoji" panose="020B0502040204020203" pitchFamily="34" charset="0"/>
              <a:ea typeface="Segoe UI Emoji" panose="020B0502040204020203" pitchFamily="34" charset="0"/>
            </a:endParaRPr>
          </a:p>
          <a:p>
            <a:pPr lvl="1"/>
            <a:r>
              <a:rPr lang="en-US" sz="2200" dirty="0">
                <a:solidFill>
                  <a:schemeClr val="accent4">
                    <a:lumMod val="50000"/>
                  </a:schemeClr>
                </a:solidFill>
                <a:latin typeface="Segoe UI Emoji" panose="020B0502040204020203" pitchFamily="34" charset="0"/>
                <a:ea typeface="Segoe UI Emoji" panose="020B0502040204020203" pitchFamily="34" charset="0"/>
              </a:rPr>
              <a:t>Paul wanted to </a:t>
            </a:r>
            <a:r>
              <a:rPr lang="en-US" sz="2200" u="sng" dirty="0">
                <a:solidFill>
                  <a:schemeClr val="accent4">
                    <a:lumMod val="50000"/>
                  </a:schemeClr>
                </a:solidFill>
                <a:latin typeface="Segoe UI Emoji" panose="020B0502040204020203" pitchFamily="34" charset="0"/>
                <a:ea typeface="Segoe UI Emoji" panose="020B0502040204020203" pitchFamily="34" charset="0"/>
              </a:rPr>
              <a:t>know</a:t>
            </a:r>
            <a:r>
              <a:rPr lang="en-US" sz="2200" dirty="0">
                <a:solidFill>
                  <a:schemeClr val="accent4">
                    <a:lumMod val="50000"/>
                  </a:schemeClr>
                </a:solidFill>
                <a:latin typeface="Segoe UI Emoji" panose="020B0502040204020203" pitchFamily="34" charset="0"/>
                <a:ea typeface="Segoe UI Emoji" panose="020B0502040204020203" pitchFamily="34" charset="0"/>
              </a:rPr>
              <a:t> the “fellowship” of his sufferings</a:t>
            </a:r>
          </a:p>
          <a:p>
            <a:pPr lvl="1"/>
            <a:endParaRPr lang="en-US" sz="2200" dirty="0">
              <a:solidFill>
                <a:schemeClr val="accent4">
                  <a:lumMod val="50000"/>
                </a:schemeClr>
              </a:solidFill>
              <a:latin typeface="Segoe UI Emoji" panose="020B0502040204020203" pitchFamily="34" charset="0"/>
              <a:ea typeface="Segoe UI Emoji" panose="020B0502040204020203" pitchFamily="34" charset="0"/>
            </a:endParaRPr>
          </a:p>
          <a:p>
            <a:pPr lvl="1"/>
            <a:r>
              <a:rPr lang="en-US" sz="2200" dirty="0">
                <a:solidFill>
                  <a:schemeClr val="accent4">
                    <a:lumMod val="50000"/>
                  </a:schemeClr>
                </a:solidFill>
                <a:latin typeface="Segoe UI Emoji" panose="020B0502040204020203" pitchFamily="34" charset="0"/>
                <a:ea typeface="Segoe UI Emoji" panose="020B0502040204020203" pitchFamily="34" charset="0"/>
              </a:rPr>
              <a:t>He wanted to be conformed to His death, while in his</a:t>
            </a:r>
          </a:p>
          <a:p>
            <a:pPr marL="450000" lvl="1" indent="0">
              <a:buNone/>
            </a:pPr>
            <a:r>
              <a:rPr lang="en-US" sz="2200" dirty="0">
                <a:solidFill>
                  <a:schemeClr val="accent4">
                    <a:lumMod val="50000"/>
                  </a:schemeClr>
                </a:solidFill>
                <a:latin typeface="Segoe UI Emoji" panose="020B0502040204020203" pitchFamily="34" charset="0"/>
                <a:ea typeface="Segoe UI Emoji" panose="020B0502040204020203" pitchFamily="34" charset="0"/>
              </a:rPr>
              <a:t>   mortal body.</a:t>
            </a:r>
          </a:p>
          <a:p>
            <a:pPr marL="810000" lvl="2" indent="0">
              <a:buNone/>
            </a:pPr>
            <a:endParaRPr lang="en-US" sz="2000" dirty="0">
              <a:latin typeface="Segoe UI Emoji" panose="020B0502040204020203" pitchFamily="34" charset="0"/>
              <a:ea typeface="Segoe UI Emoji" panose="020B0502040204020203" pitchFamily="34" charset="0"/>
            </a:endParaRPr>
          </a:p>
          <a:p>
            <a:endParaRPr lang="en-US" dirty="0"/>
          </a:p>
        </p:txBody>
      </p:sp>
      <p:pic>
        <p:nvPicPr>
          <p:cNvPr id="4" name="Picture 3">
            <a:extLst>
              <a:ext uri="{FF2B5EF4-FFF2-40B4-BE49-F238E27FC236}">
                <a16:creationId xmlns:a16="http://schemas.microsoft.com/office/drawing/2014/main" id="{8BEF830B-716B-49EB-9A4D-E94D4ADB89D6}"/>
              </a:ext>
            </a:extLst>
          </p:cNvPr>
          <p:cNvPicPr>
            <a:picLocks noChangeAspect="1"/>
          </p:cNvPicPr>
          <p:nvPr/>
        </p:nvPicPr>
        <p:blipFill>
          <a:blip r:embed="rId3"/>
          <a:stretch>
            <a:fillRect/>
          </a:stretch>
        </p:blipFill>
        <p:spPr>
          <a:xfrm>
            <a:off x="8424585" y="2769834"/>
            <a:ext cx="3549588" cy="3549588"/>
          </a:xfrm>
          <a:prstGeom prst="rect">
            <a:avLst/>
          </a:prstGeom>
        </p:spPr>
      </p:pic>
    </p:spTree>
    <p:extLst>
      <p:ext uri="{BB962C8B-B14F-4D97-AF65-F5344CB8AC3E}">
        <p14:creationId xmlns:p14="http://schemas.microsoft.com/office/powerpoint/2010/main" val="3890837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618F4-DFA1-4BC8-88BE-BDC23B1AE9A2}"/>
              </a:ext>
            </a:extLst>
          </p:cNvPr>
          <p:cNvSpPr>
            <a:spLocks noGrp="1"/>
          </p:cNvSpPr>
          <p:nvPr>
            <p:ph type="title"/>
          </p:nvPr>
        </p:nvSpPr>
        <p:spPr>
          <a:xfrm>
            <a:off x="919119" y="304010"/>
            <a:ext cx="10353762" cy="970450"/>
          </a:xfrm>
        </p:spPr>
        <p:txBody>
          <a:bodyPr/>
          <a:lstStyle/>
          <a:p>
            <a:r>
              <a:rPr lang="en-US" b="1" dirty="0">
                <a:solidFill>
                  <a:schemeClr val="accent2">
                    <a:lumMod val="75000"/>
                  </a:schemeClr>
                </a:solidFill>
                <a:effectLst/>
              </a:rPr>
              <a:t>What are His sufferings?</a:t>
            </a:r>
          </a:p>
        </p:txBody>
      </p:sp>
      <p:sp>
        <p:nvSpPr>
          <p:cNvPr id="3" name="Content Placeholder 2">
            <a:extLst>
              <a:ext uri="{FF2B5EF4-FFF2-40B4-BE49-F238E27FC236}">
                <a16:creationId xmlns:a16="http://schemas.microsoft.com/office/drawing/2014/main" id="{480E95EE-89B8-4B0F-B5EF-484034EC5563}"/>
              </a:ext>
            </a:extLst>
          </p:cNvPr>
          <p:cNvSpPr>
            <a:spLocks noGrp="1"/>
          </p:cNvSpPr>
          <p:nvPr>
            <p:ph idx="1"/>
          </p:nvPr>
        </p:nvSpPr>
        <p:spPr>
          <a:xfrm>
            <a:off x="254784" y="1580050"/>
            <a:ext cx="5051999" cy="5176350"/>
          </a:xfrm>
        </p:spPr>
        <p:txBody>
          <a:bodyPr>
            <a:normAutofit fontScale="85000" lnSpcReduction="20000"/>
          </a:bodyPr>
          <a:lstStyle/>
          <a:p>
            <a:r>
              <a:rPr lang="en-US" sz="2400" dirty="0">
                <a:latin typeface="Segoe UI Emoji" panose="020B0502040204020203" pitchFamily="34" charset="0"/>
                <a:ea typeface="Segoe UI Emoji" panose="020B0502040204020203" pitchFamily="34" charset="0"/>
              </a:rPr>
              <a:t>[Heb 2:17-18 KJV] 17 Wherefore in all things it </a:t>
            </a:r>
            <a:r>
              <a:rPr lang="en-US" sz="2400" dirty="0" err="1">
                <a:latin typeface="Segoe UI Emoji" panose="020B0502040204020203" pitchFamily="34" charset="0"/>
                <a:ea typeface="Segoe UI Emoji" panose="020B0502040204020203" pitchFamily="34" charset="0"/>
              </a:rPr>
              <a:t>behoved</a:t>
            </a:r>
            <a:r>
              <a:rPr lang="en-US" sz="2400" dirty="0">
                <a:latin typeface="Segoe UI Emoji" panose="020B0502040204020203" pitchFamily="34" charset="0"/>
                <a:ea typeface="Segoe UI Emoji" panose="020B0502040204020203" pitchFamily="34" charset="0"/>
              </a:rPr>
              <a:t> him to be made like unto [his] brethren, that he might be a merciful and faithful high priest in things [pertaining] to God, to make reconciliation for the sins of the people. 18 For in that he himself hath </a:t>
            </a:r>
            <a:r>
              <a:rPr lang="en-US" sz="2800" b="1" dirty="0">
                <a:solidFill>
                  <a:schemeClr val="accent2">
                    <a:lumMod val="75000"/>
                  </a:schemeClr>
                </a:solidFill>
                <a:effectLst/>
                <a:latin typeface="Segoe UI Emoji" panose="020B0502040204020203" pitchFamily="34" charset="0"/>
                <a:ea typeface="Segoe UI Emoji" panose="020B0502040204020203" pitchFamily="34" charset="0"/>
              </a:rPr>
              <a:t>suffered being tempted</a:t>
            </a:r>
            <a:r>
              <a:rPr lang="en-US" sz="2800" b="1" dirty="0">
                <a:effectLst/>
                <a:latin typeface="Segoe UI Emoji" panose="020B0502040204020203" pitchFamily="34" charset="0"/>
                <a:ea typeface="Segoe UI Emoji" panose="020B0502040204020203" pitchFamily="34" charset="0"/>
              </a:rPr>
              <a:t>,</a:t>
            </a:r>
            <a:r>
              <a:rPr lang="en-US" sz="2400" dirty="0">
                <a:latin typeface="Segoe UI Emoji" panose="020B0502040204020203" pitchFamily="34" charset="0"/>
                <a:ea typeface="Segoe UI Emoji" panose="020B0502040204020203" pitchFamily="34" charset="0"/>
              </a:rPr>
              <a:t> he is able to </a:t>
            </a:r>
            <a:r>
              <a:rPr lang="en-US" sz="2400" dirty="0" err="1">
                <a:latin typeface="Segoe UI Emoji" panose="020B0502040204020203" pitchFamily="34" charset="0"/>
                <a:ea typeface="Segoe UI Emoji" panose="020B0502040204020203" pitchFamily="34" charset="0"/>
              </a:rPr>
              <a:t>succour</a:t>
            </a:r>
            <a:r>
              <a:rPr lang="en-US" sz="2400" dirty="0">
                <a:latin typeface="Segoe UI Emoji" panose="020B0502040204020203" pitchFamily="34" charset="0"/>
                <a:ea typeface="Segoe UI Emoji" panose="020B0502040204020203" pitchFamily="34" charset="0"/>
              </a:rPr>
              <a:t> them that are tempted.</a:t>
            </a:r>
          </a:p>
          <a:p>
            <a:pPr marL="36900" indent="0">
              <a:buNone/>
            </a:pPr>
            <a:endParaRPr lang="en-US" sz="2400" dirty="0">
              <a:latin typeface="Segoe UI Emoji" panose="020B0502040204020203" pitchFamily="34" charset="0"/>
              <a:ea typeface="Segoe UI Emoji" panose="020B0502040204020203" pitchFamily="34" charset="0"/>
            </a:endParaRPr>
          </a:p>
          <a:p>
            <a:pPr marL="36900" indent="0">
              <a:buNone/>
            </a:pPr>
            <a:r>
              <a:rPr lang="en-US" sz="2400" b="1" dirty="0">
                <a:effectLst/>
              </a:rPr>
              <a:t>Webster’s 1828</a:t>
            </a:r>
          </a:p>
          <a:p>
            <a:pPr marL="36900" indent="0">
              <a:buNone/>
            </a:pPr>
            <a:r>
              <a:rPr lang="en-US" sz="2400" b="1" dirty="0">
                <a:solidFill>
                  <a:srgbClr val="C00000"/>
                </a:solidFill>
                <a:effectLst/>
              </a:rPr>
              <a:t>SUCCOR</a:t>
            </a:r>
            <a:r>
              <a:rPr lang="en-US" sz="2400" dirty="0">
                <a:effectLst/>
              </a:rPr>
              <a:t>, </a:t>
            </a:r>
            <a:r>
              <a:rPr lang="en-US" sz="2400" i="1" dirty="0">
                <a:effectLst/>
              </a:rPr>
              <a:t>verb </a:t>
            </a:r>
          </a:p>
          <a:p>
            <a:pPr marL="36900" indent="0">
              <a:buNone/>
            </a:pPr>
            <a:r>
              <a:rPr lang="en-US" sz="2400" dirty="0">
                <a:effectLst/>
              </a:rPr>
              <a:t>Literally, to run to, or run to support; hence, to help or </a:t>
            </a:r>
            <a:r>
              <a:rPr lang="en-US" sz="2400" dirty="0">
                <a:solidFill>
                  <a:schemeClr val="accent1"/>
                </a:solidFill>
                <a:effectLst/>
              </a:rPr>
              <a:t>relieve when in difficulty, want or distress; </a:t>
            </a:r>
            <a:r>
              <a:rPr lang="en-US" sz="2400" dirty="0">
                <a:effectLst/>
              </a:rPr>
              <a:t>to assist and deliver from suffering; as, to </a:t>
            </a:r>
            <a:r>
              <a:rPr lang="en-US" sz="2400" i="1" dirty="0">
                <a:effectLst/>
              </a:rPr>
              <a:t>succor</a:t>
            </a:r>
            <a:r>
              <a:rPr lang="en-US" sz="2400" dirty="0">
                <a:effectLst/>
              </a:rPr>
              <a:t> a besieged city; to </a:t>
            </a:r>
            <a:r>
              <a:rPr lang="en-US" sz="2400" i="1" dirty="0">
                <a:effectLst/>
              </a:rPr>
              <a:t>succor</a:t>
            </a:r>
            <a:r>
              <a:rPr lang="en-US" sz="2400" dirty="0">
                <a:effectLst/>
              </a:rPr>
              <a:t> prisoners.</a:t>
            </a:r>
          </a:p>
          <a:p>
            <a:endParaRPr lang="en-US" sz="2400" dirty="0">
              <a:latin typeface="Segoe UI Emoji" panose="020B0502040204020203" pitchFamily="34" charset="0"/>
              <a:ea typeface="Segoe UI Emoji" panose="020B0502040204020203" pitchFamily="34" charset="0"/>
            </a:endParaRPr>
          </a:p>
        </p:txBody>
      </p:sp>
      <p:pic>
        <p:nvPicPr>
          <p:cNvPr id="5" name="Picture 4">
            <a:extLst>
              <a:ext uri="{FF2B5EF4-FFF2-40B4-BE49-F238E27FC236}">
                <a16:creationId xmlns:a16="http://schemas.microsoft.com/office/drawing/2014/main" id="{878DB464-AD23-43F0-A93D-B07B992242DE}"/>
              </a:ext>
            </a:extLst>
          </p:cNvPr>
          <p:cNvPicPr>
            <a:picLocks noChangeAspect="1"/>
          </p:cNvPicPr>
          <p:nvPr/>
        </p:nvPicPr>
        <p:blipFill>
          <a:blip r:embed="rId3"/>
          <a:stretch>
            <a:fillRect/>
          </a:stretch>
        </p:blipFill>
        <p:spPr>
          <a:xfrm>
            <a:off x="5965794" y="1437922"/>
            <a:ext cx="5426925" cy="3413289"/>
          </a:xfrm>
          <a:prstGeom prst="rect">
            <a:avLst/>
          </a:prstGeom>
        </p:spPr>
      </p:pic>
      <p:cxnSp>
        <p:nvCxnSpPr>
          <p:cNvPr id="7" name="Straight Arrow Connector 6">
            <a:extLst>
              <a:ext uri="{FF2B5EF4-FFF2-40B4-BE49-F238E27FC236}">
                <a16:creationId xmlns:a16="http://schemas.microsoft.com/office/drawing/2014/main" id="{967DD4A0-9485-497A-8260-1CD81215A62A}"/>
              </a:ext>
            </a:extLst>
          </p:cNvPr>
          <p:cNvCxnSpPr>
            <a:cxnSpLocks/>
          </p:cNvCxnSpPr>
          <p:nvPr/>
        </p:nvCxnSpPr>
        <p:spPr>
          <a:xfrm flipV="1">
            <a:off x="5253921" y="2636668"/>
            <a:ext cx="3195962" cy="507898"/>
          </a:xfrm>
          <a:prstGeom prst="straightConnector1">
            <a:avLst/>
          </a:prstGeom>
          <a:ln>
            <a:solidFill>
              <a:schemeClr val="accent3"/>
            </a:solidFill>
            <a:headEnd type="triangle"/>
            <a:tailEnd type="triangle"/>
          </a:ln>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4EA8F898-2CB2-4A13-95C2-CF021C901A7D}"/>
              </a:ext>
            </a:extLst>
          </p:cNvPr>
          <p:cNvSpPr/>
          <p:nvPr/>
        </p:nvSpPr>
        <p:spPr>
          <a:xfrm>
            <a:off x="6678603" y="4851211"/>
            <a:ext cx="4808738" cy="1754326"/>
          </a:xfrm>
          <a:prstGeom prst="rect">
            <a:avLst/>
          </a:prstGeom>
        </p:spPr>
        <p:txBody>
          <a:bodyPr wrap="square">
            <a:spAutoFit/>
          </a:bodyPr>
          <a:lstStyle/>
          <a:p>
            <a:r>
              <a:rPr lang="en-US" dirty="0">
                <a:solidFill>
                  <a:schemeClr val="tx2"/>
                </a:solidFill>
                <a:latin typeface="Segoe UI Emoji" panose="020B0502040204020203" pitchFamily="34" charset="0"/>
                <a:ea typeface="Segoe UI Emoji" panose="020B0502040204020203" pitchFamily="34" charset="0"/>
              </a:rPr>
              <a:t>[1Co 10:13 KJV] 13 There hath no temptation taken you but such as is common to man: but God [is] faithful, who will not suffer you to be tempted above that ye are able; </a:t>
            </a:r>
            <a:r>
              <a:rPr lang="en-US" dirty="0">
                <a:solidFill>
                  <a:schemeClr val="accent1"/>
                </a:solidFill>
                <a:latin typeface="Segoe UI Emoji" panose="020B0502040204020203" pitchFamily="34" charset="0"/>
                <a:ea typeface="Segoe UI Emoji" panose="020B0502040204020203" pitchFamily="34" charset="0"/>
              </a:rPr>
              <a:t>but will with the temptation also make a way to escape, </a:t>
            </a:r>
            <a:r>
              <a:rPr lang="en-US" b="1" u="sng" dirty="0">
                <a:solidFill>
                  <a:schemeClr val="accent1"/>
                </a:solidFill>
                <a:latin typeface="Segoe UI Emoji" panose="020B0502040204020203" pitchFamily="34" charset="0"/>
                <a:ea typeface="Segoe UI Emoji" panose="020B0502040204020203" pitchFamily="34" charset="0"/>
              </a:rPr>
              <a:t>that ye may be able to bear [it].</a:t>
            </a:r>
          </a:p>
        </p:txBody>
      </p:sp>
      <p:sp>
        <p:nvSpPr>
          <p:cNvPr id="10" name="Arrow: Right 9">
            <a:extLst>
              <a:ext uri="{FF2B5EF4-FFF2-40B4-BE49-F238E27FC236}">
                <a16:creationId xmlns:a16="http://schemas.microsoft.com/office/drawing/2014/main" id="{B8AC2CE2-5E8A-4A29-87BA-0E9AF73D00DF}"/>
              </a:ext>
            </a:extLst>
          </p:cNvPr>
          <p:cNvSpPr/>
          <p:nvPr/>
        </p:nvSpPr>
        <p:spPr>
          <a:xfrm>
            <a:off x="5272971" y="5611016"/>
            <a:ext cx="1464816" cy="933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2E524A9-0DFD-4A10-A0B7-D156A3A1074B}"/>
              </a:ext>
            </a:extLst>
          </p:cNvPr>
          <p:cNvSpPr txBox="1"/>
          <p:nvPr/>
        </p:nvSpPr>
        <p:spPr>
          <a:xfrm>
            <a:off x="5360049" y="5899770"/>
            <a:ext cx="994299" cy="369332"/>
          </a:xfrm>
          <a:prstGeom prst="rect">
            <a:avLst/>
          </a:prstGeom>
          <a:noFill/>
        </p:spPr>
        <p:txBody>
          <a:bodyPr wrap="square" rtlCol="0">
            <a:spAutoFit/>
          </a:bodyPr>
          <a:lstStyle/>
          <a:p>
            <a:r>
              <a:rPr lang="en-US" dirty="0" err="1">
                <a:solidFill>
                  <a:schemeClr val="bg1"/>
                </a:solidFill>
              </a:rPr>
              <a:t>Succour</a:t>
            </a:r>
            <a:endParaRPr lang="en-US" dirty="0">
              <a:solidFill>
                <a:schemeClr val="bg1"/>
              </a:solidFill>
            </a:endParaRPr>
          </a:p>
        </p:txBody>
      </p:sp>
    </p:spTree>
    <p:extLst>
      <p:ext uri="{BB962C8B-B14F-4D97-AF65-F5344CB8AC3E}">
        <p14:creationId xmlns:p14="http://schemas.microsoft.com/office/powerpoint/2010/main" val="2089710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FAC6-6CFA-4E8E-B899-AA0D508BF280}"/>
              </a:ext>
            </a:extLst>
          </p:cNvPr>
          <p:cNvSpPr>
            <a:spLocks noGrp="1"/>
          </p:cNvSpPr>
          <p:nvPr>
            <p:ph type="title"/>
          </p:nvPr>
        </p:nvSpPr>
        <p:spPr>
          <a:xfrm>
            <a:off x="913795" y="295275"/>
            <a:ext cx="10353762" cy="970450"/>
          </a:xfrm>
        </p:spPr>
        <p:txBody>
          <a:bodyPr>
            <a:normAutofit fontScale="90000"/>
          </a:bodyPr>
          <a:lstStyle/>
          <a:p>
            <a:r>
              <a:rPr lang="en-US" b="1" dirty="0">
                <a:solidFill>
                  <a:schemeClr val="accent2">
                    <a:lumMod val="75000"/>
                  </a:schemeClr>
                </a:solidFill>
                <a:effectLst/>
              </a:rPr>
              <a:t>Paul wanted to be conformed to His “weakness”.</a:t>
            </a:r>
          </a:p>
        </p:txBody>
      </p:sp>
      <p:sp>
        <p:nvSpPr>
          <p:cNvPr id="3" name="Content Placeholder 2">
            <a:extLst>
              <a:ext uri="{FF2B5EF4-FFF2-40B4-BE49-F238E27FC236}">
                <a16:creationId xmlns:a16="http://schemas.microsoft.com/office/drawing/2014/main" id="{BEF80784-F02F-4C71-876B-CD406CB826AA}"/>
              </a:ext>
            </a:extLst>
          </p:cNvPr>
          <p:cNvSpPr>
            <a:spLocks noGrp="1"/>
          </p:cNvSpPr>
          <p:nvPr>
            <p:ph idx="1"/>
          </p:nvPr>
        </p:nvSpPr>
        <p:spPr>
          <a:xfrm>
            <a:off x="913795" y="1732449"/>
            <a:ext cx="4864706" cy="4721617"/>
          </a:xfrm>
        </p:spPr>
        <p:txBody>
          <a:bodyPr>
            <a:normAutofit/>
          </a:bodyPr>
          <a:lstStyle/>
          <a:p>
            <a:endParaRPr lang="en-US" dirty="0"/>
          </a:p>
          <a:p>
            <a:r>
              <a:rPr lang="en-US" dirty="0"/>
              <a:t>[</a:t>
            </a:r>
            <a:r>
              <a:rPr lang="en-US" dirty="0" err="1"/>
              <a:t>Phl</a:t>
            </a:r>
            <a:r>
              <a:rPr lang="en-US" dirty="0"/>
              <a:t> 3:10 KJV] 10 That I may know him, and the power of his resurrection, and the fellowship of his sufferings, being made conformable unto his death;</a:t>
            </a:r>
          </a:p>
          <a:p>
            <a:endParaRPr lang="en-US" dirty="0"/>
          </a:p>
          <a:p>
            <a:r>
              <a:rPr lang="en-US" dirty="0"/>
              <a:t>[2Co 13:4 KJV] 4 For though he was crucified through weakness, yet he </a:t>
            </a:r>
            <a:r>
              <a:rPr lang="en-US" dirty="0" err="1"/>
              <a:t>liveth</a:t>
            </a:r>
            <a:r>
              <a:rPr lang="en-US" dirty="0"/>
              <a:t> by the power of God. For we also are weak in him, but we shall live with him by the power of God toward you.</a:t>
            </a:r>
          </a:p>
          <a:p>
            <a:endParaRPr lang="en-US" dirty="0"/>
          </a:p>
          <a:p>
            <a:endParaRPr lang="en-US" dirty="0"/>
          </a:p>
        </p:txBody>
      </p:sp>
      <p:sp>
        <p:nvSpPr>
          <p:cNvPr id="4" name="Content Placeholder 2">
            <a:extLst>
              <a:ext uri="{FF2B5EF4-FFF2-40B4-BE49-F238E27FC236}">
                <a16:creationId xmlns:a16="http://schemas.microsoft.com/office/drawing/2014/main" id="{68FE4FDC-AE30-4E8C-B8A5-12F4A721788B}"/>
              </a:ext>
            </a:extLst>
          </p:cNvPr>
          <p:cNvSpPr txBox="1">
            <a:spLocks/>
          </p:cNvSpPr>
          <p:nvPr/>
        </p:nvSpPr>
        <p:spPr>
          <a:xfrm>
            <a:off x="5664828" y="1732449"/>
            <a:ext cx="6106962" cy="4721617"/>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endParaRPr lang="en-US" dirty="0"/>
          </a:p>
          <a:p>
            <a:r>
              <a:rPr lang="en-US" dirty="0"/>
              <a:t>Fellowship of His sufferings = </a:t>
            </a:r>
            <a:r>
              <a:rPr lang="en-US" sz="2800" dirty="0">
                <a:latin typeface="Algerian" panose="04020705040A02060702" pitchFamily="82" charset="0"/>
              </a:rPr>
              <a:t>Heb 2:</a:t>
            </a:r>
            <a:r>
              <a:rPr lang="en-US" sz="2800" dirty="0">
                <a:latin typeface="Algerian" panose="04020705040A02060702" pitchFamily="82" charset="0"/>
                <a:ea typeface="Segoe UI Emoji" panose="020B0502040204020203" pitchFamily="34" charset="0"/>
              </a:rPr>
              <a:t>18 For in that he himself hath </a:t>
            </a:r>
            <a:r>
              <a:rPr lang="en-US" sz="2800" dirty="0">
                <a:solidFill>
                  <a:schemeClr val="accent2">
                    <a:lumMod val="75000"/>
                  </a:schemeClr>
                </a:solidFill>
                <a:latin typeface="Algerian" panose="04020705040A02060702" pitchFamily="82" charset="0"/>
                <a:ea typeface="Segoe UI Emoji" panose="020B0502040204020203" pitchFamily="34" charset="0"/>
              </a:rPr>
              <a:t>suffered being tempted</a:t>
            </a:r>
          </a:p>
          <a:p>
            <a:endParaRPr lang="en-US" dirty="0">
              <a:solidFill>
                <a:schemeClr val="accent2">
                  <a:lumMod val="75000"/>
                </a:schemeClr>
              </a:solidFill>
              <a:latin typeface="Algerian" panose="04020705040A02060702" pitchFamily="82" charset="0"/>
              <a:ea typeface="Segoe UI Emoji" panose="020B0502040204020203" pitchFamily="34" charset="0"/>
            </a:endParaRPr>
          </a:p>
          <a:p>
            <a:r>
              <a:rPr lang="en-US" dirty="0">
                <a:latin typeface="+mj-lt"/>
                <a:ea typeface="Segoe UI Emoji" panose="020B0502040204020203" pitchFamily="34" charset="0"/>
              </a:rPr>
              <a:t>Conformable to His death </a:t>
            </a:r>
            <a:r>
              <a:rPr lang="en-US" dirty="0">
                <a:latin typeface="Segoe UI Emoji" panose="020B0502040204020203" pitchFamily="34" charset="0"/>
                <a:ea typeface="Segoe UI Emoji" panose="020B0502040204020203" pitchFamily="34" charset="0"/>
              </a:rPr>
              <a:t>= </a:t>
            </a:r>
            <a:r>
              <a:rPr lang="en-US" sz="2800" dirty="0">
                <a:latin typeface="Algerian" panose="04020705040A02060702" pitchFamily="82" charset="0"/>
                <a:ea typeface="Segoe UI Emoji" panose="020B0502040204020203" pitchFamily="34" charset="0"/>
              </a:rPr>
              <a:t>2Co. 13:4 …He was </a:t>
            </a:r>
            <a:r>
              <a:rPr lang="en-US" sz="2800" dirty="0">
                <a:solidFill>
                  <a:srgbClr val="FF0000"/>
                </a:solidFill>
                <a:latin typeface="Algerian" panose="04020705040A02060702" pitchFamily="82" charset="0"/>
                <a:ea typeface="Segoe UI Emoji" panose="020B0502040204020203" pitchFamily="34" charset="0"/>
              </a:rPr>
              <a:t>crucified through weakness</a:t>
            </a:r>
          </a:p>
          <a:p>
            <a:endParaRPr lang="en-US" dirty="0"/>
          </a:p>
        </p:txBody>
      </p:sp>
    </p:spTree>
    <p:extLst>
      <p:ext uri="{BB962C8B-B14F-4D97-AF65-F5344CB8AC3E}">
        <p14:creationId xmlns:p14="http://schemas.microsoft.com/office/powerpoint/2010/main" val="2284784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68127-B465-4D9A-A350-7DB6F5C542CD}"/>
              </a:ext>
            </a:extLst>
          </p:cNvPr>
          <p:cNvSpPr>
            <a:spLocks noGrp="1"/>
          </p:cNvSpPr>
          <p:nvPr>
            <p:ph type="title"/>
          </p:nvPr>
        </p:nvSpPr>
        <p:spPr>
          <a:xfrm>
            <a:off x="870012" y="155715"/>
            <a:ext cx="10353762" cy="970450"/>
          </a:xfrm>
        </p:spPr>
        <p:txBody>
          <a:bodyPr>
            <a:normAutofit fontScale="90000"/>
          </a:bodyPr>
          <a:lstStyle/>
          <a:p>
            <a:r>
              <a:rPr lang="en-US" sz="3600" b="1" dirty="0">
                <a:solidFill>
                  <a:schemeClr val="accent2">
                    <a:lumMod val="75000"/>
                  </a:schemeClr>
                </a:solidFill>
                <a:effectLst/>
              </a:rPr>
              <a:t>Final Point: Prayer is vital</a:t>
            </a:r>
            <a:br>
              <a:rPr lang="en-US" b="1" dirty="0">
                <a:solidFill>
                  <a:schemeClr val="accent2">
                    <a:lumMod val="75000"/>
                  </a:schemeClr>
                </a:solidFill>
                <a:effectLst/>
              </a:rPr>
            </a:br>
            <a:r>
              <a:rPr lang="en-US" sz="1700" b="1" dirty="0">
                <a:solidFill>
                  <a:schemeClr val="accent2">
                    <a:lumMod val="75000"/>
                  </a:schemeClr>
                </a:solidFill>
                <a:effectLst/>
              </a:rPr>
              <a:t>When we are aware of our weakness, it carries a conviction of our need for Him.</a:t>
            </a:r>
            <a:br>
              <a:rPr lang="en-US" b="1" dirty="0">
                <a:solidFill>
                  <a:schemeClr val="accent2">
                    <a:lumMod val="75000"/>
                  </a:schemeClr>
                </a:solidFill>
                <a:effectLst/>
              </a:rPr>
            </a:br>
            <a:r>
              <a:rPr lang="en-US" sz="2700" b="1" dirty="0">
                <a:solidFill>
                  <a:schemeClr val="accent2">
                    <a:lumMod val="75000"/>
                  </a:schemeClr>
                </a:solidFill>
                <a:effectLst/>
              </a:rPr>
              <a:t> </a:t>
            </a:r>
          </a:p>
        </p:txBody>
      </p:sp>
      <p:graphicFrame>
        <p:nvGraphicFramePr>
          <p:cNvPr id="29" name="Table 28">
            <a:extLst>
              <a:ext uri="{FF2B5EF4-FFF2-40B4-BE49-F238E27FC236}">
                <a16:creationId xmlns:a16="http://schemas.microsoft.com/office/drawing/2014/main" id="{B7ADD119-BA35-4C3E-B415-35E99586BC74}"/>
              </a:ext>
            </a:extLst>
          </p:cNvPr>
          <p:cNvGraphicFramePr>
            <a:graphicFrameLocks noGrp="1"/>
          </p:cNvGraphicFramePr>
          <p:nvPr>
            <p:extLst>
              <p:ext uri="{D42A27DB-BD31-4B8C-83A1-F6EECF244321}">
                <p14:modId xmlns:p14="http://schemas.microsoft.com/office/powerpoint/2010/main" val="534951274"/>
              </p:ext>
            </p:extLst>
          </p:nvPr>
        </p:nvGraphicFramePr>
        <p:xfrm>
          <a:off x="2582651" y="1338882"/>
          <a:ext cx="1955531" cy="4501120"/>
        </p:xfrm>
        <a:graphic>
          <a:graphicData uri="http://schemas.openxmlformats.org/drawingml/2006/table">
            <a:tbl>
              <a:tblPr firstRow="1" firstCol="1" bandRow="1">
                <a:tableStyleId>{5C22544A-7EE6-4342-B048-85BDC9FD1C3A}</a:tableStyleId>
              </a:tblPr>
              <a:tblGrid>
                <a:gridCol w="1955531">
                  <a:extLst>
                    <a:ext uri="{9D8B030D-6E8A-4147-A177-3AD203B41FA5}">
                      <a16:colId xmlns:a16="http://schemas.microsoft.com/office/drawing/2014/main" val="1557402256"/>
                    </a:ext>
                  </a:extLst>
                </a:gridCol>
              </a:tblGrid>
              <a:tr h="346240">
                <a:tc>
                  <a:txBody>
                    <a:bodyPr/>
                    <a:lstStyle/>
                    <a:p>
                      <a:pPr marL="0" marR="0">
                        <a:lnSpc>
                          <a:spcPct val="107000"/>
                        </a:lnSpc>
                        <a:spcBef>
                          <a:spcPts val="0"/>
                        </a:spcBef>
                        <a:spcAft>
                          <a:spcPts val="0"/>
                        </a:spcAft>
                      </a:pPr>
                      <a:r>
                        <a:rPr lang="en-US" sz="1400" dirty="0">
                          <a:effectLst/>
                        </a:rPr>
                        <a:t>Romans 1:8–10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771" marR="22771" marT="22771" marB="22771" anchor="b"/>
                </a:tc>
                <a:extLst>
                  <a:ext uri="{0D108BD9-81ED-4DB2-BD59-A6C34878D82A}">
                    <a16:rowId xmlns:a16="http://schemas.microsoft.com/office/drawing/2014/main" val="3226272656"/>
                  </a:ext>
                </a:extLst>
              </a:tr>
              <a:tr h="346240">
                <a:tc>
                  <a:txBody>
                    <a:bodyPr/>
                    <a:lstStyle/>
                    <a:p>
                      <a:pPr marL="0" marR="0">
                        <a:lnSpc>
                          <a:spcPct val="107000"/>
                        </a:lnSpc>
                        <a:spcBef>
                          <a:spcPts val="0"/>
                        </a:spcBef>
                        <a:spcAft>
                          <a:spcPts val="0"/>
                        </a:spcAft>
                      </a:pPr>
                      <a:r>
                        <a:rPr lang="en-US" sz="1400" dirty="0">
                          <a:effectLst/>
                        </a:rPr>
                        <a:t>Romans 10:1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771" marR="22771" marT="22771" marB="22771" anchor="b"/>
                </a:tc>
                <a:extLst>
                  <a:ext uri="{0D108BD9-81ED-4DB2-BD59-A6C34878D82A}">
                    <a16:rowId xmlns:a16="http://schemas.microsoft.com/office/drawing/2014/main" val="1573656512"/>
                  </a:ext>
                </a:extLst>
              </a:tr>
              <a:tr h="346240">
                <a:tc>
                  <a:txBody>
                    <a:bodyPr/>
                    <a:lstStyle/>
                    <a:p>
                      <a:pPr marL="0" marR="0">
                        <a:lnSpc>
                          <a:spcPct val="107000"/>
                        </a:lnSpc>
                        <a:spcBef>
                          <a:spcPts val="0"/>
                        </a:spcBef>
                        <a:spcAft>
                          <a:spcPts val="0"/>
                        </a:spcAft>
                      </a:pPr>
                      <a:r>
                        <a:rPr lang="en-US" sz="1400">
                          <a:effectLst/>
                        </a:rPr>
                        <a:t>Romans 12:12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2771" marR="22771" marT="22771" marB="22771" anchor="b"/>
                </a:tc>
                <a:extLst>
                  <a:ext uri="{0D108BD9-81ED-4DB2-BD59-A6C34878D82A}">
                    <a16:rowId xmlns:a16="http://schemas.microsoft.com/office/drawing/2014/main" val="1955936889"/>
                  </a:ext>
                </a:extLst>
              </a:tr>
              <a:tr h="346240">
                <a:tc>
                  <a:txBody>
                    <a:bodyPr/>
                    <a:lstStyle/>
                    <a:p>
                      <a:pPr marL="0" marR="0">
                        <a:lnSpc>
                          <a:spcPct val="107000"/>
                        </a:lnSpc>
                        <a:spcBef>
                          <a:spcPts val="0"/>
                        </a:spcBef>
                        <a:spcAft>
                          <a:spcPts val="0"/>
                        </a:spcAft>
                      </a:pPr>
                      <a:r>
                        <a:rPr lang="en-US" sz="1400" dirty="0">
                          <a:effectLst/>
                        </a:rPr>
                        <a:t>Romans 15:5–6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771" marR="22771" marT="22771" marB="22771" anchor="b"/>
                </a:tc>
                <a:extLst>
                  <a:ext uri="{0D108BD9-81ED-4DB2-BD59-A6C34878D82A}">
                    <a16:rowId xmlns:a16="http://schemas.microsoft.com/office/drawing/2014/main" val="1263489970"/>
                  </a:ext>
                </a:extLst>
              </a:tr>
              <a:tr h="346240">
                <a:tc>
                  <a:txBody>
                    <a:bodyPr/>
                    <a:lstStyle/>
                    <a:p>
                      <a:pPr marL="0" marR="0">
                        <a:lnSpc>
                          <a:spcPct val="107000"/>
                        </a:lnSpc>
                        <a:spcBef>
                          <a:spcPts val="0"/>
                        </a:spcBef>
                        <a:spcAft>
                          <a:spcPts val="0"/>
                        </a:spcAft>
                      </a:pPr>
                      <a:r>
                        <a:rPr lang="en-US" sz="1400">
                          <a:effectLst/>
                        </a:rPr>
                        <a:t>Romans 15:13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2771" marR="22771" marT="22771" marB="22771" anchor="b"/>
                </a:tc>
                <a:extLst>
                  <a:ext uri="{0D108BD9-81ED-4DB2-BD59-A6C34878D82A}">
                    <a16:rowId xmlns:a16="http://schemas.microsoft.com/office/drawing/2014/main" val="630522381"/>
                  </a:ext>
                </a:extLst>
              </a:tr>
              <a:tr h="346240">
                <a:tc>
                  <a:txBody>
                    <a:bodyPr/>
                    <a:lstStyle/>
                    <a:p>
                      <a:pPr marL="0" marR="0">
                        <a:lnSpc>
                          <a:spcPct val="107000"/>
                        </a:lnSpc>
                        <a:spcBef>
                          <a:spcPts val="0"/>
                        </a:spcBef>
                        <a:spcAft>
                          <a:spcPts val="0"/>
                        </a:spcAft>
                      </a:pPr>
                      <a:r>
                        <a:rPr lang="en-US" sz="1400">
                          <a:effectLst/>
                        </a:rPr>
                        <a:t>Romans 15:30–33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2771" marR="22771" marT="22771" marB="22771" anchor="b"/>
                </a:tc>
                <a:extLst>
                  <a:ext uri="{0D108BD9-81ED-4DB2-BD59-A6C34878D82A}">
                    <a16:rowId xmlns:a16="http://schemas.microsoft.com/office/drawing/2014/main" val="550650027"/>
                  </a:ext>
                </a:extLst>
              </a:tr>
              <a:tr h="346240">
                <a:tc>
                  <a:txBody>
                    <a:bodyPr/>
                    <a:lstStyle/>
                    <a:p>
                      <a:pPr marL="0" marR="0">
                        <a:lnSpc>
                          <a:spcPct val="107000"/>
                        </a:lnSpc>
                        <a:spcBef>
                          <a:spcPts val="0"/>
                        </a:spcBef>
                        <a:spcAft>
                          <a:spcPts val="0"/>
                        </a:spcAft>
                      </a:pPr>
                      <a:r>
                        <a:rPr lang="en-US" sz="1400">
                          <a:effectLst/>
                        </a:rPr>
                        <a:t>1 Corinthians 1:4–9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2771" marR="22771" marT="22771" marB="22771" anchor="b"/>
                </a:tc>
                <a:extLst>
                  <a:ext uri="{0D108BD9-81ED-4DB2-BD59-A6C34878D82A}">
                    <a16:rowId xmlns:a16="http://schemas.microsoft.com/office/drawing/2014/main" val="3499259622"/>
                  </a:ext>
                </a:extLst>
              </a:tr>
              <a:tr h="346240">
                <a:tc>
                  <a:txBody>
                    <a:bodyPr/>
                    <a:lstStyle/>
                    <a:p>
                      <a:pPr marL="0" marR="0">
                        <a:lnSpc>
                          <a:spcPct val="107000"/>
                        </a:lnSpc>
                        <a:spcBef>
                          <a:spcPts val="0"/>
                        </a:spcBef>
                        <a:spcAft>
                          <a:spcPts val="0"/>
                        </a:spcAft>
                      </a:pPr>
                      <a:r>
                        <a:rPr lang="en-US" sz="1400">
                          <a:effectLst/>
                        </a:rPr>
                        <a:t>1 Corinthians 16:23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2771" marR="22771" marT="22771" marB="22771" anchor="b"/>
                </a:tc>
                <a:extLst>
                  <a:ext uri="{0D108BD9-81ED-4DB2-BD59-A6C34878D82A}">
                    <a16:rowId xmlns:a16="http://schemas.microsoft.com/office/drawing/2014/main" val="2590955395"/>
                  </a:ext>
                </a:extLst>
              </a:tr>
              <a:tr h="346240">
                <a:tc>
                  <a:txBody>
                    <a:bodyPr/>
                    <a:lstStyle/>
                    <a:p>
                      <a:pPr marL="0" marR="0">
                        <a:lnSpc>
                          <a:spcPct val="107000"/>
                        </a:lnSpc>
                        <a:spcBef>
                          <a:spcPts val="0"/>
                        </a:spcBef>
                        <a:spcAft>
                          <a:spcPts val="0"/>
                        </a:spcAft>
                      </a:pPr>
                      <a:r>
                        <a:rPr lang="en-US" sz="1400">
                          <a:effectLst/>
                        </a:rPr>
                        <a:t>2 Corinthians 1:3–7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2771" marR="22771" marT="22771" marB="22771" anchor="b"/>
                </a:tc>
                <a:extLst>
                  <a:ext uri="{0D108BD9-81ED-4DB2-BD59-A6C34878D82A}">
                    <a16:rowId xmlns:a16="http://schemas.microsoft.com/office/drawing/2014/main" val="3794559689"/>
                  </a:ext>
                </a:extLst>
              </a:tr>
              <a:tr h="346240">
                <a:tc>
                  <a:txBody>
                    <a:bodyPr/>
                    <a:lstStyle/>
                    <a:p>
                      <a:pPr marL="0" marR="0">
                        <a:lnSpc>
                          <a:spcPct val="107000"/>
                        </a:lnSpc>
                        <a:spcBef>
                          <a:spcPts val="0"/>
                        </a:spcBef>
                        <a:spcAft>
                          <a:spcPts val="0"/>
                        </a:spcAft>
                      </a:pPr>
                      <a:r>
                        <a:rPr lang="en-US" sz="1400">
                          <a:effectLst/>
                        </a:rPr>
                        <a:t>2 Corinthians 2:14–16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2771" marR="22771" marT="22771" marB="22771" anchor="b"/>
                </a:tc>
                <a:extLst>
                  <a:ext uri="{0D108BD9-81ED-4DB2-BD59-A6C34878D82A}">
                    <a16:rowId xmlns:a16="http://schemas.microsoft.com/office/drawing/2014/main" val="4096965703"/>
                  </a:ext>
                </a:extLst>
              </a:tr>
              <a:tr h="346240">
                <a:tc>
                  <a:txBody>
                    <a:bodyPr/>
                    <a:lstStyle/>
                    <a:p>
                      <a:pPr marL="0" marR="0">
                        <a:lnSpc>
                          <a:spcPct val="107000"/>
                        </a:lnSpc>
                        <a:spcBef>
                          <a:spcPts val="0"/>
                        </a:spcBef>
                        <a:spcAft>
                          <a:spcPts val="0"/>
                        </a:spcAft>
                      </a:pPr>
                      <a:r>
                        <a:rPr lang="en-US" sz="1400">
                          <a:effectLst/>
                        </a:rPr>
                        <a:t>2 Corinthians 9:12–15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2771" marR="22771" marT="22771" marB="22771" anchor="b"/>
                </a:tc>
                <a:extLst>
                  <a:ext uri="{0D108BD9-81ED-4DB2-BD59-A6C34878D82A}">
                    <a16:rowId xmlns:a16="http://schemas.microsoft.com/office/drawing/2014/main" val="3191006373"/>
                  </a:ext>
                </a:extLst>
              </a:tr>
              <a:tr h="346240">
                <a:tc>
                  <a:txBody>
                    <a:bodyPr/>
                    <a:lstStyle/>
                    <a:p>
                      <a:pPr marL="0" marR="0">
                        <a:lnSpc>
                          <a:spcPct val="107000"/>
                        </a:lnSpc>
                        <a:spcBef>
                          <a:spcPts val="0"/>
                        </a:spcBef>
                        <a:spcAft>
                          <a:spcPts val="0"/>
                        </a:spcAft>
                      </a:pPr>
                      <a:r>
                        <a:rPr lang="en-US" sz="1400">
                          <a:effectLst/>
                        </a:rPr>
                        <a:t>2 Corinthians 13:7–9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2771" marR="22771" marT="22771" marB="22771" anchor="b"/>
                </a:tc>
                <a:extLst>
                  <a:ext uri="{0D108BD9-81ED-4DB2-BD59-A6C34878D82A}">
                    <a16:rowId xmlns:a16="http://schemas.microsoft.com/office/drawing/2014/main" val="3518018954"/>
                  </a:ext>
                </a:extLst>
              </a:tr>
              <a:tr h="346240">
                <a:tc>
                  <a:txBody>
                    <a:bodyPr/>
                    <a:lstStyle/>
                    <a:p>
                      <a:pPr marL="0" marR="0">
                        <a:lnSpc>
                          <a:spcPct val="107000"/>
                        </a:lnSpc>
                        <a:spcBef>
                          <a:spcPts val="0"/>
                        </a:spcBef>
                        <a:spcAft>
                          <a:spcPts val="0"/>
                        </a:spcAft>
                      </a:pPr>
                      <a:r>
                        <a:rPr lang="en-US" sz="1400" dirty="0">
                          <a:effectLst/>
                        </a:rPr>
                        <a:t>Galatians 6:18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771" marR="22771" marT="22771" marB="22771" anchor="b"/>
                </a:tc>
                <a:extLst>
                  <a:ext uri="{0D108BD9-81ED-4DB2-BD59-A6C34878D82A}">
                    <a16:rowId xmlns:a16="http://schemas.microsoft.com/office/drawing/2014/main" val="2935395013"/>
                  </a:ext>
                </a:extLst>
              </a:tr>
            </a:tbl>
          </a:graphicData>
        </a:graphic>
      </p:graphicFrame>
      <p:graphicFrame>
        <p:nvGraphicFramePr>
          <p:cNvPr id="30" name="Table 29">
            <a:extLst>
              <a:ext uri="{FF2B5EF4-FFF2-40B4-BE49-F238E27FC236}">
                <a16:creationId xmlns:a16="http://schemas.microsoft.com/office/drawing/2014/main" id="{C5960FCE-20DA-40EE-A654-275CF9B33051}"/>
              </a:ext>
            </a:extLst>
          </p:cNvPr>
          <p:cNvGraphicFramePr>
            <a:graphicFrameLocks noGrp="1"/>
          </p:cNvGraphicFramePr>
          <p:nvPr>
            <p:extLst>
              <p:ext uri="{D42A27DB-BD31-4B8C-83A1-F6EECF244321}">
                <p14:modId xmlns:p14="http://schemas.microsoft.com/office/powerpoint/2010/main" val="367970873"/>
              </p:ext>
            </p:extLst>
          </p:nvPr>
        </p:nvGraphicFramePr>
        <p:xfrm>
          <a:off x="4643963" y="1636266"/>
          <a:ext cx="1620527" cy="4050040"/>
        </p:xfrm>
        <a:graphic>
          <a:graphicData uri="http://schemas.openxmlformats.org/drawingml/2006/table">
            <a:tbl>
              <a:tblPr firstRow="1" firstCol="1" bandRow="1">
                <a:tableStyleId>{5C22544A-7EE6-4342-B048-85BDC9FD1C3A}</a:tableStyleId>
              </a:tblPr>
              <a:tblGrid>
                <a:gridCol w="1620527">
                  <a:extLst>
                    <a:ext uri="{9D8B030D-6E8A-4147-A177-3AD203B41FA5}">
                      <a16:colId xmlns:a16="http://schemas.microsoft.com/office/drawing/2014/main" val="954950332"/>
                    </a:ext>
                  </a:extLst>
                </a:gridCol>
              </a:tblGrid>
              <a:tr h="405004">
                <a:tc>
                  <a:txBody>
                    <a:bodyPr/>
                    <a:lstStyle/>
                    <a:p>
                      <a:pPr marL="0" marR="0">
                        <a:lnSpc>
                          <a:spcPct val="107000"/>
                        </a:lnSpc>
                        <a:spcBef>
                          <a:spcPts val="0"/>
                        </a:spcBef>
                        <a:spcAft>
                          <a:spcPts val="0"/>
                        </a:spcAft>
                      </a:pPr>
                      <a:r>
                        <a:rPr lang="en-US" sz="1400" dirty="0">
                          <a:effectLst/>
                        </a:rPr>
                        <a:t>Ephesians 1:3–5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602" marR="29602" marT="29602" marB="29602" anchor="b"/>
                </a:tc>
                <a:extLst>
                  <a:ext uri="{0D108BD9-81ED-4DB2-BD59-A6C34878D82A}">
                    <a16:rowId xmlns:a16="http://schemas.microsoft.com/office/drawing/2014/main" val="2084288003"/>
                  </a:ext>
                </a:extLst>
              </a:tr>
              <a:tr h="405004">
                <a:tc>
                  <a:txBody>
                    <a:bodyPr/>
                    <a:lstStyle/>
                    <a:p>
                      <a:pPr marL="0" marR="0">
                        <a:lnSpc>
                          <a:spcPct val="107000"/>
                        </a:lnSpc>
                        <a:spcBef>
                          <a:spcPts val="0"/>
                        </a:spcBef>
                        <a:spcAft>
                          <a:spcPts val="0"/>
                        </a:spcAft>
                      </a:pPr>
                      <a:r>
                        <a:rPr lang="en-US" sz="1400">
                          <a:effectLst/>
                        </a:rPr>
                        <a:t>Ephesians 1:15–23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9602" marR="29602" marT="29602" marB="29602" anchor="b"/>
                </a:tc>
                <a:extLst>
                  <a:ext uri="{0D108BD9-81ED-4DB2-BD59-A6C34878D82A}">
                    <a16:rowId xmlns:a16="http://schemas.microsoft.com/office/drawing/2014/main" val="2598677822"/>
                  </a:ext>
                </a:extLst>
              </a:tr>
              <a:tr h="405004">
                <a:tc>
                  <a:txBody>
                    <a:bodyPr/>
                    <a:lstStyle/>
                    <a:p>
                      <a:pPr marL="0" marR="0">
                        <a:lnSpc>
                          <a:spcPct val="107000"/>
                        </a:lnSpc>
                        <a:spcBef>
                          <a:spcPts val="0"/>
                        </a:spcBef>
                        <a:spcAft>
                          <a:spcPts val="0"/>
                        </a:spcAft>
                      </a:pPr>
                      <a:r>
                        <a:rPr lang="en-US" sz="1400">
                          <a:effectLst/>
                        </a:rPr>
                        <a:t>Ephesians 3:14–21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9602" marR="29602" marT="29602" marB="29602" anchor="b"/>
                </a:tc>
                <a:extLst>
                  <a:ext uri="{0D108BD9-81ED-4DB2-BD59-A6C34878D82A}">
                    <a16:rowId xmlns:a16="http://schemas.microsoft.com/office/drawing/2014/main" val="1038565368"/>
                  </a:ext>
                </a:extLst>
              </a:tr>
              <a:tr h="405004">
                <a:tc>
                  <a:txBody>
                    <a:bodyPr/>
                    <a:lstStyle/>
                    <a:p>
                      <a:pPr marL="0" marR="0">
                        <a:lnSpc>
                          <a:spcPct val="107000"/>
                        </a:lnSpc>
                        <a:spcBef>
                          <a:spcPts val="0"/>
                        </a:spcBef>
                        <a:spcAft>
                          <a:spcPts val="0"/>
                        </a:spcAft>
                      </a:pPr>
                      <a:r>
                        <a:rPr lang="en-US" sz="1400" dirty="0">
                          <a:effectLst/>
                        </a:rPr>
                        <a:t>Ephesians 6:19–20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602" marR="29602" marT="29602" marB="29602" anchor="b"/>
                </a:tc>
                <a:extLst>
                  <a:ext uri="{0D108BD9-81ED-4DB2-BD59-A6C34878D82A}">
                    <a16:rowId xmlns:a16="http://schemas.microsoft.com/office/drawing/2014/main" val="1728865165"/>
                  </a:ext>
                </a:extLst>
              </a:tr>
              <a:tr h="405004">
                <a:tc>
                  <a:txBody>
                    <a:bodyPr/>
                    <a:lstStyle/>
                    <a:p>
                      <a:pPr marL="0" marR="0">
                        <a:lnSpc>
                          <a:spcPct val="107000"/>
                        </a:lnSpc>
                        <a:spcBef>
                          <a:spcPts val="0"/>
                        </a:spcBef>
                        <a:spcAft>
                          <a:spcPts val="0"/>
                        </a:spcAft>
                      </a:pPr>
                      <a:r>
                        <a:rPr lang="en-US" sz="1400">
                          <a:effectLst/>
                        </a:rPr>
                        <a:t>Philippians 1:3–6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9602" marR="29602" marT="29602" marB="29602" anchor="b"/>
                </a:tc>
                <a:extLst>
                  <a:ext uri="{0D108BD9-81ED-4DB2-BD59-A6C34878D82A}">
                    <a16:rowId xmlns:a16="http://schemas.microsoft.com/office/drawing/2014/main" val="3694270874"/>
                  </a:ext>
                </a:extLst>
              </a:tr>
              <a:tr h="405004">
                <a:tc>
                  <a:txBody>
                    <a:bodyPr/>
                    <a:lstStyle/>
                    <a:p>
                      <a:pPr marL="0" marR="0">
                        <a:lnSpc>
                          <a:spcPct val="107000"/>
                        </a:lnSpc>
                        <a:spcBef>
                          <a:spcPts val="0"/>
                        </a:spcBef>
                        <a:spcAft>
                          <a:spcPts val="0"/>
                        </a:spcAft>
                      </a:pPr>
                      <a:r>
                        <a:rPr lang="en-US" sz="1400">
                          <a:effectLst/>
                        </a:rPr>
                        <a:t>Philippians 1:9–11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9602" marR="29602" marT="29602" marB="29602" anchor="b"/>
                </a:tc>
                <a:extLst>
                  <a:ext uri="{0D108BD9-81ED-4DB2-BD59-A6C34878D82A}">
                    <a16:rowId xmlns:a16="http://schemas.microsoft.com/office/drawing/2014/main" val="135122946"/>
                  </a:ext>
                </a:extLst>
              </a:tr>
              <a:tr h="405004">
                <a:tc>
                  <a:txBody>
                    <a:bodyPr/>
                    <a:lstStyle/>
                    <a:p>
                      <a:pPr marL="0" marR="0">
                        <a:lnSpc>
                          <a:spcPct val="107000"/>
                        </a:lnSpc>
                        <a:spcBef>
                          <a:spcPts val="0"/>
                        </a:spcBef>
                        <a:spcAft>
                          <a:spcPts val="0"/>
                        </a:spcAft>
                      </a:pPr>
                      <a:r>
                        <a:rPr lang="en-US" sz="1400">
                          <a:effectLst/>
                        </a:rPr>
                        <a:t>Philippians 4:6–7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9602" marR="29602" marT="29602" marB="29602" anchor="b"/>
                </a:tc>
                <a:extLst>
                  <a:ext uri="{0D108BD9-81ED-4DB2-BD59-A6C34878D82A}">
                    <a16:rowId xmlns:a16="http://schemas.microsoft.com/office/drawing/2014/main" val="1148474421"/>
                  </a:ext>
                </a:extLst>
              </a:tr>
              <a:tr h="405004">
                <a:tc>
                  <a:txBody>
                    <a:bodyPr/>
                    <a:lstStyle/>
                    <a:p>
                      <a:pPr marL="0" marR="0">
                        <a:lnSpc>
                          <a:spcPct val="107000"/>
                        </a:lnSpc>
                        <a:spcBef>
                          <a:spcPts val="0"/>
                        </a:spcBef>
                        <a:spcAft>
                          <a:spcPts val="0"/>
                        </a:spcAft>
                      </a:pPr>
                      <a:r>
                        <a:rPr lang="en-US" sz="1400">
                          <a:effectLst/>
                        </a:rPr>
                        <a:t>Philippians 4:23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9602" marR="29602" marT="29602" marB="29602" anchor="b"/>
                </a:tc>
                <a:extLst>
                  <a:ext uri="{0D108BD9-81ED-4DB2-BD59-A6C34878D82A}">
                    <a16:rowId xmlns:a16="http://schemas.microsoft.com/office/drawing/2014/main" val="1426659385"/>
                  </a:ext>
                </a:extLst>
              </a:tr>
              <a:tr h="405004">
                <a:tc>
                  <a:txBody>
                    <a:bodyPr/>
                    <a:lstStyle/>
                    <a:p>
                      <a:pPr marL="0" marR="0">
                        <a:lnSpc>
                          <a:spcPct val="107000"/>
                        </a:lnSpc>
                        <a:spcBef>
                          <a:spcPts val="0"/>
                        </a:spcBef>
                        <a:spcAft>
                          <a:spcPts val="0"/>
                        </a:spcAft>
                      </a:pPr>
                      <a:r>
                        <a:rPr lang="en-US" sz="1400">
                          <a:effectLst/>
                        </a:rPr>
                        <a:t>Colossians 1:3–14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9602" marR="29602" marT="29602" marB="29602" anchor="b"/>
                </a:tc>
                <a:extLst>
                  <a:ext uri="{0D108BD9-81ED-4DB2-BD59-A6C34878D82A}">
                    <a16:rowId xmlns:a16="http://schemas.microsoft.com/office/drawing/2014/main" val="3227992577"/>
                  </a:ext>
                </a:extLst>
              </a:tr>
              <a:tr h="405004">
                <a:tc>
                  <a:txBody>
                    <a:bodyPr/>
                    <a:lstStyle/>
                    <a:p>
                      <a:pPr marL="0" marR="0">
                        <a:lnSpc>
                          <a:spcPct val="107000"/>
                        </a:lnSpc>
                        <a:spcBef>
                          <a:spcPts val="0"/>
                        </a:spcBef>
                        <a:spcAft>
                          <a:spcPts val="0"/>
                        </a:spcAft>
                      </a:pPr>
                      <a:r>
                        <a:rPr lang="en-US" sz="1400" dirty="0">
                          <a:effectLst/>
                        </a:rPr>
                        <a:t>Colossians 4:2–4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602" marR="29602" marT="29602" marB="29602" anchor="b"/>
                </a:tc>
                <a:extLst>
                  <a:ext uri="{0D108BD9-81ED-4DB2-BD59-A6C34878D82A}">
                    <a16:rowId xmlns:a16="http://schemas.microsoft.com/office/drawing/2014/main" val="2362265394"/>
                  </a:ext>
                </a:extLst>
              </a:tr>
            </a:tbl>
          </a:graphicData>
        </a:graphic>
      </p:graphicFrame>
      <p:graphicFrame>
        <p:nvGraphicFramePr>
          <p:cNvPr id="31" name="Table 30">
            <a:extLst>
              <a:ext uri="{FF2B5EF4-FFF2-40B4-BE49-F238E27FC236}">
                <a16:creationId xmlns:a16="http://schemas.microsoft.com/office/drawing/2014/main" id="{356F9098-37B5-4B19-950E-48208E082579}"/>
              </a:ext>
            </a:extLst>
          </p:cNvPr>
          <p:cNvGraphicFramePr>
            <a:graphicFrameLocks noGrp="1"/>
          </p:cNvGraphicFramePr>
          <p:nvPr>
            <p:extLst>
              <p:ext uri="{D42A27DB-BD31-4B8C-83A1-F6EECF244321}">
                <p14:modId xmlns:p14="http://schemas.microsoft.com/office/powerpoint/2010/main" val="1666986372"/>
              </p:ext>
            </p:extLst>
          </p:nvPr>
        </p:nvGraphicFramePr>
        <p:xfrm>
          <a:off x="115411" y="924169"/>
          <a:ext cx="2361459" cy="5130288"/>
        </p:xfrm>
        <a:graphic>
          <a:graphicData uri="http://schemas.openxmlformats.org/drawingml/2006/table">
            <a:tbl>
              <a:tblPr firstRow="1" firstCol="1" bandRow="1">
                <a:tableStyleId>{5C22544A-7EE6-4342-B048-85BDC9FD1C3A}</a:tableStyleId>
              </a:tblPr>
              <a:tblGrid>
                <a:gridCol w="2361459">
                  <a:extLst>
                    <a:ext uri="{9D8B030D-6E8A-4147-A177-3AD203B41FA5}">
                      <a16:colId xmlns:a16="http://schemas.microsoft.com/office/drawing/2014/main" val="3112347431"/>
                    </a:ext>
                  </a:extLst>
                </a:gridCol>
              </a:tblGrid>
              <a:tr h="285016">
                <a:tc>
                  <a:txBody>
                    <a:bodyPr/>
                    <a:lstStyle/>
                    <a:p>
                      <a:pPr marL="0" marR="0">
                        <a:lnSpc>
                          <a:spcPct val="107000"/>
                        </a:lnSpc>
                        <a:spcBef>
                          <a:spcPts val="0"/>
                        </a:spcBef>
                        <a:spcAft>
                          <a:spcPts val="0"/>
                        </a:spcAft>
                      </a:pPr>
                      <a:r>
                        <a:rPr lang="en-US" sz="1400" dirty="0">
                          <a:effectLst/>
                        </a:rPr>
                        <a:t>1 Thessalonians 1:2–3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6446" marR="16446" marT="16446" marB="16446" anchor="b"/>
                </a:tc>
                <a:extLst>
                  <a:ext uri="{0D108BD9-81ED-4DB2-BD59-A6C34878D82A}">
                    <a16:rowId xmlns:a16="http://schemas.microsoft.com/office/drawing/2014/main" val="4116339270"/>
                  </a:ext>
                </a:extLst>
              </a:tr>
              <a:tr h="285016">
                <a:tc>
                  <a:txBody>
                    <a:bodyPr/>
                    <a:lstStyle/>
                    <a:p>
                      <a:pPr marL="0" marR="0">
                        <a:lnSpc>
                          <a:spcPct val="107000"/>
                        </a:lnSpc>
                        <a:spcBef>
                          <a:spcPts val="0"/>
                        </a:spcBef>
                        <a:spcAft>
                          <a:spcPts val="0"/>
                        </a:spcAft>
                      </a:pPr>
                      <a:r>
                        <a:rPr lang="en-US" sz="1400">
                          <a:effectLst/>
                        </a:rPr>
                        <a:t>1 Thessalonians 2:13–16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446" marR="16446" marT="16446" marB="16446" anchor="b"/>
                </a:tc>
                <a:extLst>
                  <a:ext uri="{0D108BD9-81ED-4DB2-BD59-A6C34878D82A}">
                    <a16:rowId xmlns:a16="http://schemas.microsoft.com/office/drawing/2014/main" val="1361419555"/>
                  </a:ext>
                </a:extLst>
              </a:tr>
              <a:tr h="285016">
                <a:tc>
                  <a:txBody>
                    <a:bodyPr/>
                    <a:lstStyle/>
                    <a:p>
                      <a:pPr marL="0" marR="0">
                        <a:lnSpc>
                          <a:spcPct val="107000"/>
                        </a:lnSpc>
                        <a:spcBef>
                          <a:spcPts val="0"/>
                        </a:spcBef>
                        <a:spcAft>
                          <a:spcPts val="0"/>
                        </a:spcAft>
                      </a:pPr>
                      <a:r>
                        <a:rPr lang="en-US" sz="1400" dirty="0">
                          <a:effectLst/>
                        </a:rPr>
                        <a:t>1 Thessalonians 3:9–13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6446" marR="16446" marT="16446" marB="16446" anchor="b"/>
                </a:tc>
                <a:extLst>
                  <a:ext uri="{0D108BD9-81ED-4DB2-BD59-A6C34878D82A}">
                    <a16:rowId xmlns:a16="http://schemas.microsoft.com/office/drawing/2014/main" val="279462365"/>
                  </a:ext>
                </a:extLst>
              </a:tr>
              <a:tr h="285016">
                <a:tc>
                  <a:txBody>
                    <a:bodyPr/>
                    <a:lstStyle/>
                    <a:p>
                      <a:pPr marL="0" marR="0">
                        <a:lnSpc>
                          <a:spcPct val="107000"/>
                        </a:lnSpc>
                        <a:spcBef>
                          <a:spcPts val="0"/>
                        </a:spcBef>
                        <a:spcAft>
                          <a:spcPts val="0"/>
                        </a:spcAft>
                      </a:pPr>
                      <a:r>
                        <a:rPr lang="en-US" sz="1400">
                          <a:effectLst/>
                        </a:rPr>
                        <a:t>1 Thessalonians 5:23–24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446" marR="16446" marT="16446" marB="16446" anchor="b"/>
                </a:tc>
                <a:extLst>
                  <a:ext uri="{0D108BD9-81ED-4DB2-BD59-A6C34878D82A}">
                    <a16:rowId xmlns:a16="http://schemas.microsoft.com/office/drawing/2014/main" val="3445935841"/>
                  </a:ext>
                </a:extLst>
              </a:tr>
              <a:tr h="285016">
                <a:tc>
                  <a:txBody>
                    <a:bodyPr/>
                    <a:lstStyle/>
                    <a:p>
                      <a:pPr marL="0" marR="0">
                        <a:lnSpc>
                          <a:spcPct val="107000"/>
                        </a:lnSpc>
                        <a:spcBef>
                          <a:spcPts val="0"/>
                        </a:spcBef>
                        <a:spcAft>
                          <a:spcPts val="0"/>
                        </a:spcAft>
                      </a:pPr>
                      <a:r>
                        <a:rPr lang="en-US" sz="1400">
                          <a:effectLst/>
                        </a:rPr>
                        <a:t>1 Thessalonians 5:28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446" marR="16446" marT="16446" marB="16446" anchor="b"/>
                </a:tc>
                <a:extLst>
                  <a:ext uri="{0D108BD9-81ED-4DB2-BD59-A6C34878D82A}">
                    <a16:rowId xmlns:a16="http://schemas.microsoft.com/office/drawing/2014/main" val="519748458"/>
                  </a:ext>
                </a:extLst>
              </a:tr>
              <a:tr h="285016">
                <a:tc>
                  <a:txBody>
                    <a:bodyPr/>
                    <a:lstStyle/>
                    <a:p>
                      <a:pPr marL="0" marR="0">
                        <a:lnSpc>
                          <a:spcPct val="107000"/>
                        </a:lnSpc>
                        <a:spcBef>
                          <a:spcPts val="0"/>
                        </a:spcBef>
                        <a:spcAft>
                          <a:spcPts val="0"/>
                        </a:spcAft>
                      </a:pPr>
                      <a:r>
                        <a:rPr lang="en-US" sz="1400">
                          <a:effectLst/>
                        </a:rPr>
                        <a:t>2 Thessalonians 1:3–5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446" marR="16446" marT="16446" marB="16446" anchor="b"/>
                </a:tc>
                <a:extLst>
                  <a:ext uri="{0D108BD9-81ED-4DB2-BD59-A6C34878D82A}">
                    <a16:rowId xmlns:a16="http://schemas.microsoft.com/office/drawing/2014/main" val="4075186630"/>
                  </a:ext>
                </a:extLst>
              </a:tr>
              <a:tr h="285016">
                <a:tc>
                  <a:txBody>
                    <a:bodyPr/>
                    <a:lstStyle/>
                    <a:p>
                      <a:pPr marL="0" marR="0">
                        <a:lnSpc>
                          <a:spcPct val="107000"/>
                        </a:lnSpc>
                        <a:spcBef>
                          <a:spcPts val="0"/>
                        </a:spcBef>
                        <a:spcAft>
                          <a:spcPts val="0"/>
                        </a:spcAft>
                      </a:pPr>
                      <a:r>
                        <a:rPr lang="en-US" sz="1400">
                          <a:effectLst/>
                        </a:rPr>
                        <a:t>2 Thessalonians 1:11–12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446" marR="16446" marT="16446" marB="16446" anchor="b"/>
                </a:tc>
                <a:extLst>
                  <a:ext uri="{0D108BD9-81ED-4DB2-BD59-A6C34878D82A}">
                    <a16:rowId xmlns:a16="http://schemas.microsoft.com/office/drawing/2014/main" val="2296819316"/>
                  </a:ext>
                </a:extLst>
              </a:tr>
              <a:tr h="285016">
                <a:tc>
                  <a:txBody>
                    <a:bodyPr/>
                    <a:lstStyle/>
                    <a:p>
                      <a:pPr marL="0" marR="0">
                        <a:lnSpc>
                          <a:spcPct val="107000"/>
                        </a:lnSpc>
                        <a:spcBef>
                          <a:spcPts val="0"/>
                        </a:spcBef>
                        <a:spcAft>
                          <a:spcPts val="0"/>
                        </a:spcAft>
                      </a:pPr>
                      <a:r>
                        <a:rPr lang="en-US" sz="1400">
                          <a:effectLst/>
                        </a:rPr>
                        <a:t>2 Thessalonians 2:16–17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446" marR="16446" marT="16446" marB="16446" anchor="b"/>
                </a:tc>
                <a:extLst>
                  <a:ext uri="{0D108BD9-81ED-4DB2-BD59-A6C34878D82A}">
                    <a16:rowId xmlns:a16="http://schemas.microsoft.com/office/drawing/2014/main" val="4044783465"/>
                  </a:ext>
                </a:extLst>
              </a:tr>
              <a:tr h="285016">
                <a:tc>
                  <a:txBody>
                    <a:bodyPr/>
                    <a:lstStyle/>
                    <a:p>
                      <a:pPr marL="0" marR="0">
                        <a:lnSpc>
                          <a:spcPct val="107000"/>
                        </a:lnSpc>
                        <a:spcBef>
                          <a:spcPts val="0"/>
                        </a:spcBef>
                        <a:spcAft>
                          <a:spcPts val="0"/>
                        </a:spcAft>
                      </a:pPr>
                      <a:r>
                        <a:rPr lang="en-US" sz="1400">
                          <a:effectLst/>
                        </a:rPr>
                        <a:t>2 Thessalonians 3:2–5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446" marR="16446" marT="16446" marB="16446" anchor="b"/>
                </a:tc>
                <a:extLst>
                  <a:ext uri="{0D108BD9-81ED-4DB2-BD59-A6C34878D82A}">
                    <a16:rowId xmlns:a16="http://schemas.microsoft.com/office/drawing/2014/main" val="2776801616"/>
                  </a:ext>
                </a:extLst>
              </a:tr>
              <a:tr h="285016">
                <a:tc>
                  <a:txBody>
                    <a:bodyPr/>
                    <a:lstStyle/>
                    <a:p>
                      <a:pPr marL="0" marR="0">
                        <a:lnSpc>
                          <a:spcPct val="107000"/>
                        </a:lnSpc>
                        <a:spcBef>
                          <a:spcPts val="0"/>
                        </a:spcBef>
                        <a:spcAft>
                          <a:spcPts val="0"/>
                        </a:spcAft>
                      </a:pPr>
                      <a:r>
                        <a:rPr lang="en-US" sz="1400">
                          <a:effectLst/>
                        </a:rPr>
                        <a:t>2 Thessalonians 3:16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446" marR="16446" marT="16446" marB="16446" anchor="b"/>
                </a:tc>
                <a:extLst>
                  <a:ext uri="{0D108BD9-81ED-4DB2-BD59-A6C34878D82A}">
                    <a16:rowId xmlns:a16="http://schemas.microsoft.com/office/drawing/2014/main" val="561696138"/>
                  </a:ext>
                </a:extLst>
              </a:tr>
              <a:tr h="285016">
                <a:tc>
                  <a:txBody>
                    <a:bodyPr/>
                    <a:lstStyle/>
                    <a:p>
                      <a:pPr marL="0" marR="0">
                        <a:lnSpc>
                          <a:spcPct val="107000"/>
                        </a:lnSpc>
                        <a:spcBef>
                          <a:spcPts val="0"/>
                        </a:spcBef>
                        <a:spcAft>
                          <a:spcPts val="0"/>
                        </a:spcAft>
                      </a:pPr>
                      <a:r>
                        <a:rPr lang="en-US" sz="1400">
                          <a:effectLst/>
                        </a:rPr>
                        <a:t>1 Timothy 1:12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446" marR="16446" marT="16446" marB="16446" anchor="b"/>
                </a:tc>
                <a:extLst>
                  <a:ext uri="{0D108BD9-81ED-4DB2-BD59-A6C34878D82A}">
                    <a16:rowId xmlns:a16="http://schemas.microsoft.com/office/drawing/2014/main" val="2512458646"/>
                  </a:ext>
                </a:extLst>
              </a:tr>
              <a:tr h="285016">
                <a:tc>
                  <a:txBody>
                    <a:bodyPr/>
                    <a:lstStyle/>
                    <a:p>
                      <a:pPr marL="0" marR="0">
                        <a:lnSpc>
                          <a:spcPct val="107000"/>
                        </a:lnSpc>
                        <a:spcBef>
                          <a:spcPts val="0"/>
                        </a:spcBef>
                        <a:spcAft>
                          <a:spcPts val="0"/>
                        </a:spcAft>
                      </a:pPr>
                      <a:r>
                        <a:rPr lang="en-US" sz="1400">
                          <a:effectLst/>
                        </a:rPr>
                        <a:t>1 Timothy 2:1–3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446" marR="16446" marT="16446" marB="16446" anchor="b"/>
                </a:tc>
                <a:extLst>
                  <a:ext uri="{0D108BD9-81ED-4DB2-BD59-A6C34878D82A}">
                    <a16:rowId xmlns:a16="http://schemas.microsoft.com/office/drawing/2014/main" val="285341353"/>
                  </a:ext>
                </a:extLst>
              </a:tr>
              <a:tr h="285016">
                <a:tc>
                  <a:txBody>
                    <a:bodyPr/>
                    <a:lstStyle/>
                    <a:p>
                      <a:pPr marL="0" marR="0">
                        <a:lnSpc>
                          <a:spcPct val="107000"/>
                        </a:lnSpc>
                        <a:spcBef>
                          <a:spcPts val="0"/>
                        </a:spcBef>
                        <a:spcAft>
                          <a:spcPts val="0"/>
                        </a:spcAft>
                      </a:pPr>
                      <a:r>
                        <a:rPr lang="en-US" sz="1400">
                          <a:effectLst/>
                        </a:rPr>
                        <a:t>2 Timothy 1:3–7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446" marR="16446" marT="16446" marB="16446" anchor="b"/>
                </a:tc>
                <a:extLst>
                  <a:ext uri="{0D108BD9-81ED-4DB2-BD59-A6C34878D82A}">
                    <a16:rowId xmlns:a16="http://schemas.microsoft.com/office/drawing/2014/main" val="1736667186"/>
                  </a:ext>
                </a:extLst>
              </a:tr>
              <a:tr h="285016">
                <a:tc>
                  <a:txBody>
                    <a:bodyPr/>
                    <a:lstStyle/>
                    <a:p>
                      <a:pPr marL="0" marR="0">
                        <a:lnSpc>
                          <a:spcPct val="107000"/>
                        </a:lnSpc>
                        <a:spcBef>
                          <a:spcPts val="0"/>
                        </a:spcBef>
                        <a:spcAft>
                          <a:spcPts val="0"/>
                        </a:spcAft>
                      </a:pPr>
                      <a:r>
                        <a:rPr lang="en-US" sz="1400">
                          <a:effectLst/>
                        </a:rPr>
                        <a:t>2 Timothy 1:16–18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446" marR="16446" marT="16446" marB="16446" anchor="b"/>
                </a:tc>
                <a:extLst>
                  <a:ext uri="{0D108BD9-81ED-4DB2-BD59-A6C34878D82A}">
                    <a16:rowId xmlns:a16="http://schemas.microsoft.com/office/drawing/2014/main" val="4217507695"/>
                  </a:ext>
                </a:extLst>
              </a:tr>
              <a:tr h="285016">
                <a:tc>
                  <a:txBody>
                    <a:bodyPr/>
                    <a:lstStyle/>
                    <a:p>
                      <a:pPr marL="0" marR="0">
                        <a:lnSpc>
                          <a:spcPct val="107000"/>
                        </a:lnSpc>
                        <a:spcBef>
                          <a:spcPts val="0"/>
                        </a:spcBef>
                        <a:spcAft>
                          <a:spcPts val="0"/>
                        </a:spcAft>
                      </a:pPr>
                      <a:r>
                        <a:rPr lang="en-US" sz="1400">
                          <a:effectLst/>
                        </a:rPr>
                        <a:t>2 Timothy 4:22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446" marR="16446" marT="16446" marB="16446" anchor="b"/>
                </a:tc>
                <a:extLst>
                  <a:ext uri="{0D108BD9-81ED-4DB2-BD59-A6C34878D82A}">
                    <a16:rowId xmlns:a16="http://schemas.microsoft.com/office/drawing/2014/main" val="132768033"/>
                  </a:ext>
                </a:extLst>
              </a:tr>
              <a:tr h="285016">
                <a:tc>
                  <a:txBody>
                    <a:bodyPr/>
                    <a:lstStyle/>
                    <a:p>
                      <a:pPr marL="0" marR="0">
                        <a:lnSpc>
                          <a:spcPct val="107000"/>
                        </a:lnSpc>
                        <a:spcBef>
                          <a:spcPts val="0"/>
                        </a:spcBef>
                        <a:spcAft>
                          <a:spcPts val="0"/>
                        </a:spcAft>
                      </a:pPr>
                      <a:r>
                        <a:rPr lang="en-US" sz="1400">
                          <a:effectLst/>
                        </a:rPr>
                        <a:t>Titus 3:15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446" marR="16446" marT="16446" marB="16446" anchor="b"/>
                </a:tc>
                <a:extLst>
                  <a:ext uri="{0D108BD9-81ED-4DB2-BD59-A6C34878D82A}">
                    <a16:rowId xmlns:a16="http://schemas.microsoft.com/office/drawing/2014/main" val="3391542383"/>
                  </a:ext>
                </a:extLst>
              </a:tr>
              <a:tr h="285016">
                <a:tc>
                  <a:txBody>
                    <a:bodyPr/>
                    <a:lstStyle/>
                    <a:p>
                      <a:pPr marL="0" marR="0">
                        <a:lnSpc>
                          <a:spcPct val="107000"/>
                        </a:lnSpc>
                        <a:spcBef>
                          <a:spcPts val="0"/>
                        </a:spcBef>
                        <a:spcAft>
                          <a:spcPts val="0"/>
                        </a:spcAft>
                      </a:pPr>
                      <a:r>
                        <a:rPr lang="en-US" sz="1400">
                          <a:effectLst/>
                        </a:rPr>
                        <a:t>Philemon 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6446" marR="16446" marT="16446" marB="16446" anchor="b"/>
                </a:tc>
                <a:extLst>
                  <a:ext uri="{0D108BD9-81ED-4DB2-BD59-A6C34878D82A}">
                    <a16:rowId xmlns:a16="http://schemas.microsoft.com/office/drawing/2014/main" val="4267775126"/>
                  </a:ext>
                </a:extLst>
              </a:tr>
              <a:tr h="285016">
                <a:tc>
                  <a:txBody>
                    <a:bodyPr/>
                    <a:lstStyle/>
                    <a:p>
                      <a:pPr marL="0" marR="0">
                        <a:lnSpc>
                          <a:spcPct val="107000"/>
                        </a:lnSpc>
                        <a:spcBef>
                          <a:spcPts val="0"/>
                        </a:spcBef>
                        <a:spcAft>
                          <a:spcPts val="0"/>
                        </a:spcAft>
                      </a:pPr>
                      <a:r>
                        <a:rPr lang="en-US" sz="1400" dirty="0">
                          <a:effectLst/>
                        </a:rPr>
                        <a:t>Philemon 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6446" marR="16446" marT="16446" marB="16446" anchor="b"/>
                </a:tc>
                <a:extLst>
                  <a:ext uri="{0D108BD9-81ED-4DB2-BD59-A6C34878D82A}">
                    <a16:rowId xmlns:a16="http://schemas.microsoft.com/office/drawing/2014/main" val="1590588610"/>
                  </a:ext>
                </a:extLst>
              </a:tr>
            </a:tbl>
          </a:graphicData>
        </a:graphic>
      </p:graphicFrame>
      <p:sp>
        <p:nvSpPr>
          <p:cNvPr id="33" name="Arrow: Down 32">
            <a:extLst>
              <a:ext uri="{FF2B5EF4-FFF2-40B4-BE49-F238E27FC236}">
                <a16:creationId xmlns:a16="http://schemas.microsoft.com/office/drawing/2014/main" id="{B905F65F-E998-4AD8-A65E-FE6CB074B6B8}"/>
              </a:ext>
            </a:extLst>
          </p:cNvPr>
          <p:cNvSpPr/>
          <p:nvPr/>
        </p:nvSpPr>
        <p:spPr>
          <a:xfrm rot="16200000">
            <a:off x="6858368" y="2710143"/>
            <a:ext cx="970450" cy="16477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AB75C41-F2AF-4197-8100-8C383307F301}"/>
              </a:ext>
            </a:extLst>
          </p:cNvPr>
          <p:cNvSpPr txBox="1"/>
          <p:nvPr/>
        </p:nvSpPr>
        <p:spPr>
          <a:xfrm>
            <a:off x="115411" y="90392"/>
            <a:ext cx="3275860" cy="369332"/>
          </a:xfrm>
          <a:prstGeom prst="rect">
            <a:avLst/>
          </a:prstGeom>
          <a:noFill/>
        </p:spPr>
        <p:txBody>
          <a:bodyPr wrap="square" rtlCol="0">
            <a:spAutoFit/>
          </a:bodyPr>
          <a:lstStyle/>
          <a:p>
            <a:r>
              <a:rPr lang="en-US" dirty="0"/>
              <a:t>Paul’s NT prayers</a:t>
            </a:r>
          </a:p>
        </p:txBody>
      </p:sp>
      <p:cxnSp>
        <p:nvCxnSpPr>
          <p:cNvPr id="36" name="Straight Arrow Connector 35">
            <a:extLst>
              <a:ext uri="{FF2B5EF4-FFF2-40B4-BE49-F238E27FC236}">
                <a16:creationId xmlns:a16="http://schemas.microsoft.com/office/drawing/2014/main" id="{13352B17-69C1-4AAE-8167-28DB492ED8DE}"/>
              </a:ext>
            </a:extLst>
          </p:cNvPr>
          <p:cNvCxnSpPr/>
          <p:nvPr/>
        </p:nvCxnSpPr>
        <p:spPr>
          <a:xfrm>
            <a:off x="870012" y="379439"/>
            <a:ext cx="71021" cy="42410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8" name="Straight Arrow Connector 37">
            <a:extLst>
              <a:ext uri="{FF2B5EF4-FFF2-40B4-BE49-F238E27FC236}">
                <a16:creationId xmlns:a16="http://schemas.microsoft.com/office/drawing/2014/main" id="{1C455370-51F5-40FD-BCFA-9C149629B79B}"/>
              </a:ext>
            </a:extLst>
          </p:cNvPr>
          <p:cNvCxnSpPr>
            <a:cxnSpLocks/>
          </p:cNvCxnSpPr>
          <p:nvPr/>
        </p:nvCxnSpPr>
        <p:spPr>
          <a:xfrm>
            <a:off x="887767" y="379439"/>
            <a:ext cx="2378700" cy="79570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0" name="Straight Arrow Connector 39">
            <a:extLst>
              <a:ext uri="{FF2B5EF4-FFF2-40B4-BE49-F238E27FC236}">
                <a16:creationId xmlns:a16="http://schemas.microsoft.com/office/drawing/2014/main" id="{C1BA2D79-61B5-4F64-8968-30318AC5F0CF}"/>
              </a:ext>
            </a:extLst>
          </p:cNvPr>
          <p:cNvCxnSpPr/>
          <p:nvPr/>
        </p:nvCxnSpPr>
        <p:spPr>
          <a:xfrm>
            <a:off x="905522" y="379439"/>
            <a:ext cx="4623434" cy="110313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 name="Rectangle 2">
            <a:extLst>
              <a:ext uri="{FF2B5EF4-FFF2-40B4-BE49-F238E27FC236}">
                <a16:creationId xmlns:a16="http://schemas.microsoft.com/office/drawing/2014/main" id="{8D94A135-B871-4022-9EDE-60274C5B1448}"/>
              </a:ext>
            </a:extLst>
          </p:cNvPr>
          <p:cNvSpPr/>
          <p:nvPr/>
        </p:nvSpPr>
        <p:spPr>
          <a:xfrm>
            <a:off x="8233163" y="1038688"/>
            <a:ext cx="3178207" cy="5355312"/>
          </a:xfrm>
          <a:prstGeom prst="rect">
            <a:avLst/>
          </a:prstGeom>
        </p:spPr>
        <p:txBody>
          <a:bodyPr wrap="square">
            <a:spAutoFit/>
          </a:bodyPr>
          <a:lstStyle/>
          <a:p>
            <a:r>
              <a:rPr lang="en-US" dirty="0">
                <a:solidFill>
                  <a:schemeClr val="tx2"/>
                </a:solidFill>
              </a:rPr>
              <a:t>[Rom 1:9 KJV] 9 For God is my witness, whom I serve with my spirit in the gospel of his Son, that without ceasing I make mention of you always in my prayers;</a:t>
            </a:r>
          </a:p>
          <a:p>
            <a:endParaRPr lang="en-US" dirty="0"/>
          </a:p>
          <a:p>
            <a:endParaRPr lang="en-US" dirty="0"/>
          </a:p>
          <a:p>
            <a:r>
              <a:rPr lang="en-US" dirty="0">
                <a:solidFill>
                  <a:schemeClr val="tx2"/>
                </a:solidFill>
              </a:rPr>
              <a:t>[1Th 5:17 KJV] 17 Pray without ceasing.</a:t>
            </a:r>
          </a:p>
          <a:p>
            <a:endParaRPr lang="en-US" dirty="0">
              <a:solidFill>
                <a:schemeClr val="tx2"/>
              </a:solidFill>
            </a:endParaRPr>
          </a:p>
          <a:p>
            <a:endParaRPr lang="en-US" dirty="0">
              <a:solidFill>
                <a:schemeClr val="tx2"/>
              </a:solidFill>
            </a:endParaRPr>
          </a:p>
          <a:p>
            <a:endParaRPr lang="en-US" dirty="0">
              <a:solidFill>
                <a:schemeClr val="tx2"/>
              </a:solidFill>
            </a:endParaRPr>
          </a:p>
          <a:p>
            <a:r>
              <a:rPr lang="en-US" dirty="0">
                <a:solidFill>
                  <a:schemeClr val="tx2"/>
                </a:solidFill>
                <a:effectLst>
                  <a:outerShdw blurRad="38100" dist="38100" dir="2700000" algn="tl">
                    <a:srgbClr val="000000">
                      <a:alpha val="43137"/>
                    </a:srgbClr>
                  </a:outerShdw>
                </a:effectLst>
              </a:rPr>
              <a:t>Pray: is in the imperative mood (The imperative mood is a command or instruction given to the hearer, charging the hearer to carry out or perform a certain action.)</a:t>
            </a:r>
          </a:p>
        </p:txBody>
      </p:sp>
      <p:sp>
        <p:nvSpPr>
          <p:cNvPr id="4" name="Star: 5 Points 3">
            <a:extLst>
              <a:ext uri="{FF2B5EF4-FFF2-40B4-BE49-F238E27FC236}">
                <a16:creationId xmlns:a16="http://schemas.microsoft.com/office/drawing/2014/main" id="{8AB1DF96-CE3F-469A-B18E-D46EE2BFDD63}"/>
              </a:ext>
            </a:extLst>
          </p:cNvPr>
          <p:cNvSpPr/>
          <p:nvPr/>
        </p:nvSpPr>
        <p:spPr>
          <a:xfrm>
            <a:off x="8020974" y="1126165"/>
            <a:ext cx="292961" cy="20171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328D43EE-68EE-40A3-9933-9D2B1DD4B3CE}"/>
              </a:ext>
            </a:extLst>
          </p:cNvPr>
          <p:cNvSpPr/>
          <p:nvPr/>
        </p:nvSpPr>
        <p:spPr>
          <a:xfrm>
            <a:off x="3866809" y="1417945"/>
            <a:ext cx="272208" cy="16423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83512EF9-8373-438C-BEAB-AE07E68050B1}"/>
              </a:ext>
            </a:extLst>
          </p:cNvPr>
          <p:cNvCxnSpPr/>
          <p:nvPr/>
        </p:nvCxnSpPr>
        <p:spPr>
          <a:xfrm flipH="1">
            <a:off x="8637973" y="3589442"/>
            <a:ext cx="1713390" cy="106245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95629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ED4EF-3C79-4EA0-AA80-F1618B5314CF}"/>
              </a:ext>
            </a:extLst>
          </p:cNvPr>
          <p:cNvSpPr>
            <a:spLocks noGrp="1"/>
          </p:cNvSpPr>
          <p:nvPr>
            <p:ph type="title"/>
          </p:nvPr>
        </p:nvSpPr>
        <p:spPr/>
        <p:txBody>
          <a:bodyPr/>
          <a:lstStyle/>
          <a:p>
            <a:r>
              <a:rPr lang="en-US" b="1" dirty="0">
                <a:solidFill>
                  <a:schemeClr val="accent2">
                    <a:lumMod val="75000"/>
                  </a:schemeClr>
                </a:solidFill>
                <a:effectLst/>
              </a:rPr>
              <a:t>A question asked by a brother in Christ</a:t>
            </a:r>
          </a:p>
        </p:txBody>
      </p:sp>
      <p:sp>
        <p:nvSpPr>
          <p:cNvPr id="3" name="Content Placeholder 2">
            <a:extLst>
              <a:ext uri="{FF2B5EF4-FFF2-40B4-BE49-F238E27FC236}">
                <a16:creationId xmlns:a16="http://schemas.microsoft.com/office/drawing/2014/main" id="{1ED1E521-F6C6-4BE7-92C2-7968DACC8E80}"/>
              </a:ext>
            </a:extLst>
          </p:cNvPr>
          <p:cNvSpPr>
            <a:spLocks noGrp="1"/>
          </p:cNvSpPr>
          <p:nvPr>
            <p:ph idx="1"/>
          </p:nvPr>
        </p:nvSpPr>
        <p:spPr/>
        <p:txBody>
          <a:bodyPr>
            <a:noAutofit/>
          </a:bodyPr>
          <a:lstStyle/>
          <a:p>
            <a:r>
              <a:rPr lang="en-US" sz="2400" b="1" dirty="0">
                <a:effectLst/>
                <a:latin typeface="Segoe UI Emoji" panose="020B0502040204020203" pitchFamily="34" charset="0"/>
                <a:ea typeface="Segoe UI Emoji" panose="020B0502040204020203" pitchFamily="34" charset="0"/>
              </a:rPr>
              <a:t>A friend of mine, struggling with temptation and falling victim to it asked if this could be considered an “infirmity of the flesh” ...</a:t>
            </a:r>
          </a:p>
          <a:p>
            <a:endParaRPr lang="en-US" sz="2400" b="1" dirty="0">
              <a:effectLst/>
              <a:latin typeface="Segoe UI Emoji" panose="020B0502040204020203" pitchFamily="34" charset="0"/>
              <a:ea typeface="Segoe UI Emoji" panose="020B0502040204020203" pitchFamily="34" charset="0"/>
            </a:endParaRPr>
          </a:p>
          <a:p>
            <a:r>
              <a:rPr lang="en-US" sz="2400" b="1" dirty="0">
                <a:effectLst/>
                <a:latin typeface="Segoe UI Emoji" panose="020B0502040204020203" pitchFamily="34" charset="0"/>
                <a:ea typeface="Segoe UI Emoji" panose="020B0502040204020203" pitchFamily="34" charset="0"/>
              </a:rPr>
              <a:t>[Rom 6:19 KJV] 19 I speak after the manner of men because of the </a:t>
            </a:r>
            <a:r>
              <a:rPr lang="en-US" sz="2400" b="1" i="1" u="sng" dirty="0">
                <a:effectLst/>
                <a:latin typeface="Segoe UI Emoji" panose="020B0502040204020203" pitchFamily="34" charset="0"/>
                <a:ea typeface="Segoe UI Emoji" panose="020B0502040204020203" pitchFamily="34" charset="0"/>
              </a:rPr>
              <a:t>infirmity of your flesh</a:t>
            </a:r>
            <a:r>
              <a:rPr lang="en-US" sz="2400" b="1" dirty="0">
                <a:effectLst/>
                <a:latin typeface="Segoe UI Emoji" panose="020B0502040204020203" pitchFamily="34" charset="0"/>
                <a:ea typeface="Segoe UI Emoji" panose="020B0502040204020203" pitchFamily="34" charset="0"/>
              </a:rPr>
              <a:t>: for as ye have yielded your members servants to uncleanness and to iniquity unto iniquity; even so now yield your members servants to righteousness unto holiness.</a:t>
            </a:r>
          </a:p>
          <a:p>
            <a:endParaRPr lang="en-US" sz="2400" b="1" dirty="0">
              <a:effectLst/>
              <a:latin typeface="Segoe UI Emoji" panose="020B0502040204020203" pitchFamily="34" charset="0"/>
              <a:ea typeface="Segoe UI Emoji" panose="020B0502040204020203" pitchFamily="34" charset="0"/>
            </a:endParaRPr>
          </a:p>
          <a:p>
            <a:r>
              <a:rPr lang="en-US" sz="2400" b="1" dirty="0">
                <a:effectLst/>
                <a:latin typeface="Segoe UI Emoji" panose="020B0502040204020203" pitchFamily="34" charset="0"/>
                <a:ea typeface="Segoe UI Emoji" panose="020B0502040204020203" pitchFamily="34" charset="0"/>
              </a:rPr>
              <a:t>[2Co 12:10 KJV] 10 Therefore I take pleasure in infirmities, in reproaches, in necessities, in persecutions, in distresses for Christ's sake: </a:t>
            </a:r>
            <a:r>
              <a:rPr lang="en-US" sz="2400" b="1" i="1" u="sng" dirty="0">
                <a:effectLst/>
                <a:latin typeface="Segoe UI Emoji" panose="020B0502040204020203" pitchFamily="34" charset="0"/>
                <a:ea typeface="Segoe UI Emoji" panose="020B0502040204020203" pitchFamily="34" charset="0"/>
              </a:rPr>
              <a:t>for when I am weak, then am I strong.</a:t>
            </a:r>
            <a:endParaRPr lang="en-US" sz="2400" b="1" i="1" u="sng" dirty="0">
              <a:latin typeface="Segoe UI Emoji" panose="020B0502040204020203" pitchFamily="34" charset="0"/>
              <a:ea typeface="Segoe UI Emoji" panose="020B0502040204020203" pitchFamily="34" charset="0"/>
            </a:endParaRPr>
          </a:p>
        </p:txBody>
      </p:sp>
    </p:spTree>
    <p:extLst>
      <p:ext uri="{BB962C8B-B14F-4D97-AF65-F5344CB8AC3E}">
        <p14:creationId xmlns:p14="http://schemas.microsoft.com/office/powerpoint/2010/main" val="3034961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59E4F-365A-4C57-9802-FF2DE08018AF}"/>
              </a:ext>
            </a:extLst>
          </p:cNvPr>
          <p:cNvSpPr>
            <a:spLocks noGrp="1"/>
          </p:cNvSpPr>
          <p:nvPr>
            <p:ph type="title"/>
          </p:nvPr>
        </p:nvSpPr>
        <p:spPr/>
        <p:txBody>
          <a:bodyPr>
            <a:normAutofit/>
          </a:bodyPr>
          <a:lstStyle/>
          <a:p>
            <a:r>
              <a:rPr lang="en-US" b="1" dirty="0">
                <a:effectLst/>
              </a:rPr>
              <a:t> </a:t>
            </a:r>
            <a:r>
              <a:rPr lang="en-US" b="1" dirty="0">
                <a:solidFill>
                  <a:schemeClr val="accent2">
                    <a:lumMod val="75000"/>
                  </a:schemeClr>
                </a:solidFill>
                <a:effectLst/>
              </a:rPr>
              <a:t>2Co. 12:10 – in context</a:t>
            </a:r>
            <a:endParaRPr lang="en-US" b="1" dirty="0">
              <a:solidFill>
                <a:schemeClr val="accent2">
                  <a:lumMod val="75000"/>
                </a:schemeClr>
              </a:solidFill>
            </a:endParaRPr>
          </a:p>
        </p:txBody>
      </p:sp>
      <p:sp>
        <p:nvSpPr>
          <p:cNvPr id="3" name="Content Placeholder 2">
            <a:extLst>
              <a:ext uri="{FF2B5EF4-FFF2-40B4-BE49-F238E27FC236}">
                <a16:creationId xmlns:a16="http://schemas.microsoft.com/office/drawing/2014/main" id="{6C17271C-F3F9-4F0B-A1F8-E4BEC536E7B4}"/>
              </a:ext>
            </a:extLst>
          </p:cNvPr>
          <p:cNvSpPr>
            <a:spLocks noGrp="1"/>
          </p:cNvSpPr>
          <p:nvPr>
            <p:ph idx="1"/>
          </p:nvPr>
        </p:nvSpPr>
        <p:spPr>
          <a:xfrm>
            <a:off x="913795" y="1732449"/>
            <a:ext cx="10353762" cy="4694984"/>
          </a:xfrm>
        </p:spPr>
        <p:txBody>
          <a:bodyPr/>
          <a:lstStyle/>
          <a:p>
            <a:r>
              <a:rPr lang="en-US" dirty="0">
                <a:effectLst/>
                <a:latin typeface="Segoe UI Emoji" panose="020B0502040204020203" pitchFamily="34" charset="0"/>
                <a:ea typeface="Segoe UI Emoji" panose="020B0502040204020203" pitchFamily="34" charset="0"/>
              </a:rPr>
              <a:t>[2Co 12:7-10 KJV] 7 And lest I should be exalted above measure through the abundance of the revelations, there was given to me a </a:t>
            </a:r>
            <a:r>
              <a:rPr lang="en-US" dirty="0">
                <a:solidFill>
                  <a:srgbClr val="C00000"/>
                </a:solidFill>
                <a:effectLst/>
                <a:latin typeface="Segoe UI Emoji" panose="020B0502040204020203" pitchFamily="34" charset="0"/>
                <a:ea typeface="Segoe UI Emoji" panose="020B0502040204020203" pitchFamily="34" charset="0"/>
              </a:rPr>
              <a:t>thorn in the flesh, the messenger of Satan</a:t>
            </a:r>
            <a:r>
              <a:rPr lang="en-US" dirty="0">
                <a:effectLst/>
                <a:latin typeface="Segoe UI Emoji" panose="020B0502040204020203" pitchFamily="34" charset="0"/>
                <a:ea typeface="Segoe UI Emoji" panose="020B0502040204020203" pitchFamily="34" charset="0"/>
              </a:rPr>
              <a:t> to buffet me, lest I should be exalted above measure. 8 For this thing I besought the Lord thrice, that it might depart from me. 9 And he said unto me, My grace is sufficient for thee: for my strength is made perfect in </a:t>
            </a:r>
            <a:r>
              <a:rPr lang="en-US" dirty="0">
                <a:solidFill>
                  <a:srgbClr val="C00000"/>
                </a:solidFill>
                <a:effectLst/>
                <a:latin typeface="Segoe UI Emoji" panose="020B0502040204020203" pitchFamily="34" charset="0"/>
                <a:ea typeface="Segoe UI Emoji" panose="020B0502040204020203" pitchFamily="34" charset="0"/>
              </a:rPr>
              <a:t>weakness</a:t>
            </a:r>
            <a:r>
              <a:rPr lang="en-US" dirty="0">
                <a:effectLst/>
                <a:latin typeface="Segoe UI Emoji" panose="020B0502040204020203" pitchFamily="34" charset="0"/>
                <a:ea typeface="Segoe UI Emoji" panose="020B0502040204020203" pitchFamily="34" charset="0"/>
              </a:rPr>
              <a:t>. Most gladly therefore will I rather glory in my infirmities, that the power of Christ may rest upon me.  10 Therefore I take pleasure in infirmities, in reproaches, in necessities, in persecutions, in distresses for Christ's sake:</a:t>
            </a:r>
            <a:r>
              <a:rPr lang="en-US" b="1" dirty="0">
                <a:effectLst/>
                <a:latin typeface="Segoe UI Emoji" panose="020B0502040204020203" pitchFamily="34" charset="0"/>
                <a:ea typeface="Segoe UI Emoji" panose="020B0502040204020203" pitchFamily="34" charset="0"/>
              </a:rPr>
              <a:t> </a:t>
            </a:r>
            <a:r>
              <a:rPr lang="en-US" dirty="0">
                <a:effectLst/>
                <a:latin typeface="Segoe UI Emoji" panose="020B0502040204020203" pitchFamily="34" charset="0"/>
                <a:ea typeface="Segoe UI Emoji" panose="020B0502040204020203" pitchFamily="34" charset="0"/>
              </a:rPr>
              <a:t>for when I am weak, then am I strong.</a:t>
            </a:r>
          </a:p>
          <a:p>
            <a:endParaRPr lang="en-US" dirty="0">
              <a:effectLst/>
              <a:latin typeface="Segoe UI Emoji" panose="020B0502040204020203" pitchFamily="34" charset="0"/>
              <a:ea typeface="Segoe UI Emoji" panose="020B0502040204020203" pitchFamily="34" charset="0"/>
            </a:endParaRPr>
          </a:p>
          <a:p>
            <a:r>
              <a:rPr lang="en-US" dirty="0">
                <a:solidFill>
                  <a:srgbClr val="C00000"/>
                </a:solidFill>
                <a:effectLst/>
                <a:latin typeface="Segoe UI Emoji" panose="020B0502040204020203" pitchFamily="34" charset="0"/>
                <a:ea typeface="Segoe UI Emoji" panose="020B0502040204020203" pitchFamily="34" charset="0"/>
              </a:rPr>
              <a:t>A messenger of Satan </a:t>
            </a:r>
            <a:r>
              <a:rPr lang="en-US" dirty="0">
                <a:solidFill>
                  <a:schemeClr val="tx1"/>
                </a:solidFill>
                <a:effectLst/>
                <a:latin typeface="Segoe UI Emoji" panose="020B0502040204020203" pitchFamily="34" charset="0"/>
                <a:ea typeface="Segoe UI Emoji" panose="020B0502040204020203" pitchFamily="34" charset="0"/>
              </a:rPr>
              <a:t>buffets Paul, thus making him weak.</a:t>
            </a:r>
          </a:p>
          <a:p>
            <a:r>
              <a:rPr lang="en-US" dirty="0">
                <a:solidFill>
                  <a:schemeClr val="tx1"/>
                </a:solidFill>
                <a:effectLst/>
                <a:latin typeface="Segoe UI Emoji" panose="020B0502040204020203" pitchFamily="34" charset="0"/>
                <a:ea typeface="Segoe UI Emoji" panose="020B0502040204020203" pitchFamily="34" charset="0"/>
              </a:rPr>
              <a:t>Paul is to glory in this </a:t>
            </a:r>
            <a:r>
              <a:rPr lang="en-US" dirty="0">
                <a:solidFill>
                  <a:srgbClr val="C00000"/>
                </a:solidFill>
                <a:effectLst/>
                <a:latin typeface="Segoe UI Emoji" panose="020B0502040204020203" pitchFamily="34" charset="0"/>
                <a:ea typeface="Segoe UI Emoji" panose="020B0502040204020203" pitchFamily="34" charset="0"/>
              </a:rPr>
              <a:t>weakness, </a:t>
            </a:r>
            <a:r>
              <a:rPr lang="en-US" dirty="0">
                <a:solidFill>
                  <a:schemeClr val="tx1"/>
                </a:solidFill>
                <a:effectLst/>
                <a:latin typeface="Segoe UI Emoji" panose="020B0502040204020203" pitchFamily="34" charset="0"/>
                <a:ea typeface="Segoe UI Emoji" panose="020B0502040204020203" pitchFamily="34" charset="0"/>
              </a:rPr>
              <a:t>so that the power of Christ “may” rest upon him.</a:t>
            </a:r>
          </a:p>
          <a:p>
            <a:r>
              <a:rPr lang="en-US" i="1" dirty="0">
                <a:solidFill>
                  <a:schemeClr val="tx1"/>
                </a:solidFill>
                <a:effectLst/>
                <a:latin typeface="Segoe UI Emoji" panose="020B0502040204020203" pitchFamily="34" charset="0"/>
                <a:ea typeface="Segoe UI Emoji" panose="020B0502040204020203" pitchFamily="34" charset="0"/>
              </a:rPr>
              <a:t>Note:  </a:t>
            </a:r>
            <a:r>
              <a:rPr lang="en-US" dirty="0">
                <a:solidFill>
                  <a:schemeClr val="tx1"/>
                </a:solidFill>
                <a:effectLst/>
                <a:latin typeface="Segoe UI Emoji" panose="020B0502040204020203" pitchFamily="34" charset="0"/>
                <a:ea typeface="Segoe UI Emoji" panose="020B0502040204020203" pitchFamily="34" charset="0"/>
              </a:rPr>
              <a:t>Paul here is weak “against” the messenger of Satan and glories in that weakness.</a:t>
            </a:r>
          </a:p>
          <a:p>
            <a:endParaRPr lang="en-US" dirty="0">
              <a:effectLst/>
              <a:latin typeface="Segoe UI Emoji" panose="020B0502040204020203" pitchFamily="34" charset="0"/>
              <a:ea typeface="Segoe UI Emoji" panose="020B0502040204020203" pitchFamily="34" charset="0"/>
            </a:endParaRPr>
          </a:p>
          <a:p>
            <a:endParaRPr lang="en-US" dirty="0">
              <a:solidFill>
                <a:srgbClr val="C00000"/>
              </a:solidFill>
              <a:effectLst/>
              <a:latin typeface="Segoe UI Emoji" panose="020B0502040204020203" pitchFamily="34" charset="0"/>
              <a:ea typeface="Segoe UI Emoji" panose="020B0502040204020203" pitchFamily="34" charset="0"/>
            </a:endParaRPr>
          </a:p>
        </p:txBody>
      </p:sp>
      <p:cxnSp>
        <p:nvCxnSpPr>
          <p:cNvPr id="7" name="Straight Arrow Connector 6">
            <a:extLst>
              <a:ext uri="{FF2B5EF4-FFF2-40B4-BE49-F238E27FC236}">
                <a16:creationId xmlns:a16="http://schemas.microsoft.com/office/drawing/2014/main" id="{1B74936B-4C39-4F41-B9CA-078897ADA167}"/>
              </a:ext>
            </a:extLst>
          </p:cNvPr>
          <p:cNvCxnSpPr/>
          <p:nvPr/>
        </p:nvCxnSpPr>
        <p:spPr>
          <a:xfrm flipH="1">
            <a:off x="8780016" y="2290439"/>
            <a:ext cx="71021" cy="7901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457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D5E4F-BBA5-4535-846C-27A07D0DFAC1}"/>
              </a:ext>
            </a:extLst>
          </p:cNvPr>
          <p:cNvSpPr>
            <a:spLocks noGrp="1"/>
          </p:cNvSpPr>
          <p:nvPr>
            <p:ph type="title"/>
          </p:nvPr>
        </p:nvSpPr>
        <p:spPr/>
        <p:txBody>
          <a:bodyPr/>
          <a:lstStyle/>
          <a:p>
            <a:r>
              <a:rPr lang="en-US" b="1" dirty="0">
                <a:solidFill>
                  <a:schemeClr val="accent2">
                    <a:lumMod val="75000"/>
                  </a:schemeClr>
                </a:solidFill>
                <a:effectLst/>
              </a:rPr>
              <a:t>Our flesh is weak…</a:t>
            </a:r>
          </a:p>
        </p:txBody>
      </p:sp>
      <p:sp>
        <p:nvSpPr>
          <p:cNvPr id="3" name="Content Placeholder 2">
            <a:extLst>
              <a:ext uri="{FF2B5EF4-FFF2-40B4-BE49-F238E27FC236}">
                <a16:creationId xmlns:a16="http://schemas.microsoft.com/office/drawing/2014/main" id="{0A4D5CBA-38A2-4F40-A1EF-47D9064BA9F6}"/>
              </a:ext>
            </a:extLst>
          </p:cNvPr>
          <p:cNvSpPr>
            <a:spLocks noGrp="1"/>
          </p:cNvSpPr>
          <p:nvPr>
            <p:ph idx="1"/>
          </p:nvPr>
        </p:nvSpPr>
        <p:spPr/>
        <p:txBody>
          <a:bodyPr>
            <a:normAutofit fontScale="85000" lnSpcReduction="20000"/>
          </a:bodyPr>
          <a:lstStyle/>
          <a:p>
            <a:endParaRPr lang="en-US" dirty="0">
              <a:effectLst/>
            </a:endParaRPr>
          </a:p>
          <a:p>
            <a:pPr fontAlgn="base"/>
            <a:r>
              <a:rPr lang="en-US" sz="2600" dirty="0">
                <a:effectLst/>
                <a:latin typeface="Segoe UI Emoji" panose="020B0502040204020203" pitchFamily="34" charset="0"/>
                <a:ea typeface="Segoe UI Emoji" panose="020B0502040204020203" pitchFamily="34" charset="0"/>
              </a:rPr>
              <a:t>[Rom 6:19 KJV] 19 I speak after the manner of men because of the </a:t>
            </a:r>
            <a:r>
              <a:rPr lang="en-US" sz="2600" b="1" dirty="0">
                <a:solidFill>
                  <a:srgbClr val="C00000"/>
                </a:solidFill>
                <a:effectLst/>
                <a:latin typeface="Segoe UI Emoji" panose="020B0502040204020203" pitchFamily="34" charset="0"/>
                <a:ea typeface="Segoe UI Emoji" panose="020B0502040204020203" pitchFamily="34" charset="0"/>
              </a:rPr>
              <a:t>infirmity</a:t>
            </a:r>
            <a:r>
              <a:rPr lang="en-US" sz="2600" dirty="0">
                <a:solidFill>
                  <a:srgbClr val="C00000"/>
                </a:solidFill>
                <a:effectLst/>
                <a:latin typeface="Segoe UI Emoji" panose="020B0502040204020203" pitchFamily="34" charset="0"/>
                <a:ea typeface="Segoe UI Emoji" panose="020B0502040204020203" pitchFamily="34" charset="0"/>
              </a:rPr>
              <a:t> of your flesh</a:t>
            </a:r>
            <a:r>
              <a:rPr lang="en-US" sz="2600" dirty="0">
                <a:effectLst/>
                <a:latin typeface="Segoe UI Emoji" panose="020B0502040204020203" pitchFamily="34" charset="0"/>
                <a:ea typeface="Segoe UI Emoji" panose="020B0502040204020203" pitchFamily="34" charset="0"/>
              </a:rPr>
              <a:t>: for as ye have yielded your members servants to uncleanness and to iniquity unto iniquity; even so now yield your members servants to righteousness unto holiness.</a:t>
            </a:r>
          </a:p>
          <a:p>
            <a:pPr fontAlgn="base"/>
            <a:endParaRPr lang="en-US" sz="2600" dirty="0">
              <a:effectLst/>
              <a:latin typeface="Segoe UI Emoji" panose="020B0502040204020203" pitchFamily="34" charset="0"/>
              <a:ea typeface="Segoe UI Emoji" panose="020B0502040204020203" pitchFamily="34" charset="0"/>
            </a:endParaRPr>
          </a:p>
          <a:p>
            <a:pPr fontAlgn="base"/>
            <a:r>
              <a:rPr lang="en-US" sz="2600" dirty="0">
                <a:effectLst/>
                <a:latin typeface="Segoe UI Emoji" panose="020B0502040204020203" pitchFamily="34" charset="0"/>
                <a:ea typeface="Segoe UI Emoji" panose="020B0502040204020203" pitchFamily="34" charset="0"/>
              </a:rPr>
              <a:t>[2Co 12:9 KJV] 9 And he said unto me, My grace is sufficient for thee: for my strength is made perfect in </a:t>
            </a:r>
            <a:r>
              <a:rPr lang="en-US" sz="2600" b="1" dirty="0">
                <a:solidFill>
                  <a:srgbClr val="C00000"/>
                </a:solidFill>
                <a:effectLst/>
                <a:latin typeface="Segoe UI Emoji" panose="020B0502040204020203" pitchFamily="34" charset="0"/>
                <a:ea typeface="Segoe UI Emoji" panose="020B0502040204020203" pitchFamily="34" charset="0"/>
              </a:rPr>
              <a:t>weakness</a:t>
            </a:r>
            <a:r>
              <a:rPr lang="en-US" sz="2600" dirty="0">
                <a:effectLst/>
                <a:latin typeface="Segoe UI Emoji" panose="020B0502040204020203" pitchFamily="34" charset="0"/>
                <a:ea typeface="Segoe UI Emoji" panose="020B0502040204020203" pitchFamily="34" charset="0"/>
              </a:rPr>
              <a:t>. Most gladly therefore will I rather glory in my infirmities, that the power of Christ may rest upon me.</a:t>
            </a:r>
          </a:p>
          <a:p>
            <a:pPr fontAlgn="base"/>
            <a:endParaRPr lang="en-US" sz="2600" dirty="0">
              <a:effectLst/>
              <a:latin typeface="Segoe UI Emoji" panose="020B0502040204020203" pitchFamily="34" charset="0"/>
              <a:ea typeface="Segoe UI Emoji" panose="020B0502040204020203" pitchFamily="34" charset="0"/>
            </a:endParaRPr>
          </a:p>
          <a:p>
            <a:r>
              <a:rPr lang="en-US" sz="2600" dirty="0">
                <a:effectLst/>
                <a:latin typeface="Segoe UI Emoji" panose="020B0502040204020203" pitchFamily="34" charset="0"/>
                <a:ea typeface="Segoe UI Emoji" panose="020B0502040204020203" pitchFamily="34" charset="0"/>
              </a:rPr>
              <a:t>[Mat 26:41 KJV] 41 Watch and pray, that ye enter not into temptation: the spirit indeed [is] willing, </a:t>
            </a:r>
            <a:r>
              <a:rPr lang="en-US" sz="2600" dirty="0">
                <a:solidFill>
                  <a:srgbClr val="C00000"/>
                </a:solidFill>
                <a:effectLst/>
                <a:latin typeface="Segoe UI Emoji" panose="020B0502040204020203" pitchFamily="34" charset="0"/>
                <a:ea typeface="Segoe UI Emoji" panose="020B0502040204020203" pitchFamily="34" charset="0"/>
              </a:rPr>
              <a:t>but </a:t>
            </a:r>
            <a:r>
              <a:rPr lang="en-US" sz="2600" b="1" dirty="0">
                <a:solidFill>
                  <a:srgbClr val="C00000"/>
                </a:solidFill>
                <a:effectLst/>
                <a:latin typeface="Segoe UI Emoji" panose="020B0502040204020203" pitchFamily="34" charset="0"/>
                <a:ea typeface="Segoe UI Emoji" panose="020B0502040204020203" pitchFamily="34" charset="0"/>
              </a:rPr>
              <a:t>the flesh [is] weak</a:t>
            </a:r>
            <a:r>
              <a:rPr lang="en-US" sz="2600" dirty="0">
                <a:effectLst/>
                <a:latin typeface="Segoe UI Emoji" panose="020B0502040204020203" pitchFamily="34" charset="0"/>
                <a:ea typeface="Segoe UI Emoji" panose="020B0502040204020203" pitchFamily="34" charset="0"/>
              </a:rPr>
              <a:t>.</a:t>
            </a:r>
          </a:p>
          <a:p>
            <a:pPr marL="36900" indent="0">
              <a:buNone/>
            </a:pPr>
            <a:endParaRPr lang="en-US" sz="2600" dirty="0">
              <a:effectLst/>
              <a:latin typeface="Segoe UI Emoji" panose="020B0502040204020203" pitchFamily="34" charset="0"/>
              <a:ea typeface="Segoe UI Emoji" panose="020B0502040204020203" pitchFamily="34" charset="0"/>
            </a:endParaRPr>
          </a:p>
        </p:txBody>
      </p:sp>
      <p:cxnSp>
        <p:nvCxnSpPr>
          <p:cNvPr id="5" name="Straight Arrow Connector 4">
            <a:extLst>
              <a:ext uri="{FF2B5EF4-FFF2-40B4-BE49-F238E27FC236}">
                <a16:creationId xmlns:a16="http://schemas.microsoft.com/office/drawing/2014/main" id="{A99B9F75-B6A1-4948-9ED4-374836642D1F}"/>
              </a:ext>
            </a:extLst>
          </p:cNvPr>
          <p:cNvCxnSpPr/>
          <p:nvPr/>
        </p:nvCxnSpPr>
        <p:spPr>
          <a:xfrm flipH="1">
            <a:off x="5415378" y="2343705"/>
            <a:ext cx="4225771" cy="168675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a:extLst>
              <a:ext uri="{FF2B5EF4-FFF2-40B4-BE49-F238E27FC236}">
                <a16:creationId xmlns:a16="http://schemas.microsoft.com/office/drawing/2014/main" id="{9DE0F8BB-FC91-4C70-A292-9E9DD34A4224}"/>
              </a:ext>
            </a:extLst>
          </p:cNvPr>
          <p:cNvCxnSpPr/>
          <p:nvPr/>
        </p:nvCxnSpPr>
        <p:spPr>
          <a:xfrm flipH="1">
            <a:off x="5069150" y="4332303"/>
            <a:ext cx="150920" cy="95878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60416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DFB6C-428E-412E-987B-245708BAA03A}"/>
              </a:ext>
            </a:extLst>
          </p:cNvPr>
          <p:cNvSpPr>
            <a:spLocks noGrp="1"/>
          </p:cNvSpPr>
          <p:nvPr>
            <p:ph type="title"/>
          </p:nvPr>
        </p:nvSpPr>
        <p:spPr/>
        <p:txBody>
          <a:bodyPr/>
          <a:lstStyle/>
          <a:p>
            <a:r>
              <a:rPr lang="en-US" b="1" dirty="0">
                <a:solidFill>
                  <a:schemeClr val="accent2">
                    <a:lumMod val="75000"/>
                  </a:schemeClr>
                </a:solidFill>
                <a:effectLst/>
              </a:rPr>
              <a:t>A messenger of Satan vs. flesh and blood</a:t>
            </a:r>
          </a:p>
        </p:txBody>
      </p:sp>
      <p:sp>
        <p:nvSpPr>
          <p:cNvPr id="3" name="Content Placeholder 2">
            <a:extLst>
              <a:ext uri="{FF2B5EF4-FFF2-40B4-BE49-F238E27FC236}">
                <a16:creationId xmlns:a16="http://schemas.microsoft.com/office/drawing/2014/main" id="{85F7ED0F-E8FC-48CE-AE57-0289AEC0A171}"/>
              </a:ext>
            </a:extLst>
          </p:cNvPr>
          <p:cNvSpPr>
            <a:spLocks noGrp="1"/>
          </p:cNvSpPr>
          <p:nvPr>
            <p:ph idx="1"/>
          </p:nvPr>
        </p:nvSpPr>
        <p:spPr/>
        <p:txBody>
          <a:bodyPr>
            <a:normAutofit/>
          </a:bodyPr>
          <a:lstStyle/>
          <a:p>
            <a:r>
              <a:rPr lang="en-US" dirty="0">
                <a:solidFill>
                  <a:schemeClr val="tx1"/>
                </a:solidFill>
                <a:latin typeface="Segoe UI Emoji" panose="020B0502040204020203" pitchFamily="34" charset="0"/>
                <a:ea typeface="Segoe UI Emoji" panose="020B0502040204020203" pitchFamily="34" charset="0"/>
              </a:rPr>
              <a:t>[Eph 6:12 KJV] 12 For we wrestle not against flesh and blood, but against principalities, against powers, against the rulers of the darkness of this world, </a:t>
            </a:r>
            <a:r>
              <a:rPr lang="en-US" dirty="0">
                <a:solidFill>
                  <a:srgbClr val="C00000"/>
                </a:solidFill>
                <a:latin typeface="Segoe UI Emoji" panose="020B0502040204020203" pitchFamily="34" charset="0"/>
                <a:ea typeface="Segoe UI Emoji" panose="020B0502040204020203" pitchFamily="34" charset="0"/>
              </a:rPr>
              <a:t>against spiritual wickedness in high [places].</a:t>
            </a:r>
          </a:p>
          <a:p>
            <a:pPr marL="36900" indent="0">
              <a:buNone/>
            </a:pPr>
            <a:endParaRPr lang="en-US" dirty="0">
              <a:solidFill>
                <a:srgbClr val="C00000"/>
              </a:solidFill>
              <a:latin typeface="Segoe UI Emoji" panose="020B0502040204020203" pitchFamily="34" charset="0"/>
              <a:ea typeface="Segoe UI Emoji" panose="020B0502040204020203" pitchFamily="34" charset="0"/>
            </a:endParaRPr>
          </a:p>
          <a:p>
            <a:pPr lvl="1" algn="ctr"/>
            <a:r>
              <a:rPr lang="en-US" dirty="0">
                <a:solidFill>
                  <a:schemeClr val="tx1"/>
                </a:solidFill>
                <a:latin typeface="Bahnschrift" panose="020B0502040204020203" pitchFamily="34" charset="0"/>
                <a:ea typeface="Segoe UI Emoji" panose="020B0502040204020203" pitchFamily="34" charset="0"/>
              </a:rPr>
              <a:t>Paul was aware of who he fought against &amp; thus aware of how </a:t>
            </a:r>
            <a:r>
              <a:rPr lang="en-US" u="sng" dirty="0">
                <a:solidFill>
                  <a:schemeClr val="tx1"/>
                </a:solidFill>
                <a:latin typeface="Bahnschrift" panose="020B0502040204020203" pitchFamily="34" charset="0"/>
                <a:ea typeface="Segoe UI Emoji" panose="020B0502040204020203" pitchFamily="34" charset="0"/>
              </a:rPr>
              <a:t>weak</a:t>
            </a:r>
            <a:r>
              <a:rPr lang="en-US" dirty="0">
                <a:solidFill>
                  <a:schemeClr val="tx1"/>
                </a:solidFill>
                <a:latin typeface="Bahnschrift" panose="020B0502040204020203" pitchFamily="34" charset="0"/>
                <a:ea typeface="Segoe UI Emoji" panose="020B0502040204020203" pitchFamily="34" charset="0"/>
              </a:rPr>
              <a:t> he</a:t>
            </a:r>
          </a:p>
          <a:p>
            <a:pPr marL="36900" indent="0" algn="ctr">
              <a:buNone/>
            </a:pPr>
            <a:r>
              <a:rPr lang="en-US" dirty="0">
                <a:solidFill>
                  <a:schemeClr val="tx1"/>
                </a:solidFill>
                <a:latin typeface="Bahnschrift" panose="020B0502040204020203" pitchFamily="34" charset="0"/>
                <a:ea typeface="Segoe UI Emoji" panose="020B0502040204020203" pitchFamily="34" charset="0"/>
              </a:rPr>
              <a:t>        was in this fight, </a:t>
            </a:r>
            <a:r>
              <a:rPr lang="en-US" u="sng" dirty="0">
                <a:solidFill>
                  <a:schemeClr val="tx1"/>
                </a:solidFill>
                <a:latin typeface="Bahnschrift" panose="020B0502040204020203" pitchFamily="34" charset="0"/>
                <a:ea typeface="Segoe UI Emoji" panose="020B0502040204020203" pitchFamily="34" charset="0"/>
              </a:rPr>
              <a:t>THUS his need for Him</a:t>
            </a:r>
            <a:r>
              <a:rPr lang="en-US" dirty="0">
                <a:solidFill>
                  <a:schemeClr val="tx1"/>
                </a:solidFill>
                <a:latin typeface="Bahnschrift" panose="020B0502040204020203" pitchFamily="34" charset="0"/>
                <a:ea typeface="Segoe UI Emoji" panose="020B0502040204020203" pitchFamily="34" charset="0"/>
              </a:rPr>
              <a:t>.</a:t>
            </a:r>
            <a:endParaRPr lang="en-US" dirty="0">
              <a:solidFill>
                <a:srgbClr val="C00000"/>
              </a:solidFill>
              <a:latin typeface="Segoe UI Emoji" panose="020B0502040204020203" pitchFamily="34" charset="0"/>
              <a:ea typeface="Segoe UI Emoji" panose="020B0502040204020203" pitchFamily="34" charset="0"/>
            </a:endParaRPr>
          </a:p>
          <a:p>
            <a:pPr marL="36900" indent="0">
              <a:buNone/>
            </a:pPr>
            <a:endParaRPr lang="en-US" dirty="0">
              <a:solidFill>
                <a:srgbClr val="C00000"/>
              </a:solidFill>
              <a:latin typeface="Segoe UI Emoji" panose="020B0502040204020203" pitchFamily="34" charset="0"/>
              <a:ea typeface="Segoe UI Emoji" panose="020B0502040204020203" pitchFamily="34" charset="0"/>
            </a:endParaRPr>
          </a:p>
          <a:p>
            <a:r>
              <a:rPr lang="en-US" dirty="0">
                <a:solidFill>
                  <a:schemeClr val="tx1"/>
                </a:solidFill>
                <a:latin typeface="Segoe UI Emoji" panose="020B0502040204020203" pitchFamily="34" charset="0"/>
                <a:ea typeface="Segoe UI Emoji" panose="020B0502040204020203" pitchFamily="34" charset="0"/>
              </a:rPr>
              <a:t>[2Co 12:7 KJV] 7 And lest I should be exalted above measure through the abundance of the revelations, there was given to me a </a:t>
            </a:r>
            <a:r>
              <a:rPr lang="en-US" dirty="0">
                <a:solidFill>
                  <a:srgbClr val="C00000"/>
                </a:solidFill>
                <a:latin typeface="Segoe UI Emoji" panose="020B0502040204020203" pitchFamily="34" charset="0"/>
                <a:ea typeface="Segoe UI Emoji" panose="020B0502040204020203" pitchFamily="34" charset="0"/>
              </a:rPr>
              <a:t>thorn in the flesh, the messenger of Satan </a:t>
            </a:r>
            <a:r>
              <a:rPr lang="en-US" dirty="0">
                <a:solidFill>
                  <a:schemeClr val="tx1"/>
                </a:solidFill>
                <a:latin typeface="Segoe UI Emoji" panose="020B0502040204020203" pitchFamily="34" charset="0"/>
                <a:ea typeface="Segoe UI Emoji" panose="020B0502040204020203" pitchFamily="34" charset="0"/>
              </a:rPr>
              <a:t>to buffet me, lest I should be exalted above measure.</a:t>
            </a:r>
          </a:p>
        </p:txBody>
      </p:sp>
      <p:cxnSp>
        <p:nvCxnSpPr>
          <p:cNvPr id="5" name="Straight Arrow Connector 4">
            <a:extLst>
              <a:ext uri="{FF2B5EF4-FFF2-40B4-BE49-F238E27FC236}">
                <a16:creationId xmlns:a16="http://schemas.microsoft.com/office/drawing/2014/main" id="{A9A99631-4702-46C9-8C4C-60024890AB6F}"/>
              </a:ext>
            </a:extLst>
          </p:cNvPr>
          <p:cNvCxnSpPr/>
          <p:nvPr/>
        </p:nvCxnSpPr>
        <p:spPr>
          <a:xfrm flipH="1">
            <a:off x="9135122" y="2361460"/>
            <a:ext cx="390618" cy="260115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4541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CA2C2-EC9F-4187-A6B2-21673F844442}"/>
              </a:ext>
            </a:extLst>
          </p:cNvPr>
          <p:cNvSpPr>
            <a:spLocks noGrp="1"/>
          </p:cNvSpPr>
          <p:nvPr>
            <p:ph type="title"/>
          </p:nvPr>
        </p:nvSpPr>
        <p:spPr/>
        <p:txBody>
          <a:bodyPr>
            <a:normAutofit/>
          </a:bodyPr>
          <a:lstStyle/>
          <a:p>
            <a:r>
              <a:rPr lang="en-US" b="1" dirty="0">
                <a:solidFill>
                  <a:schemeClr val="accent2">
                    <a:lumMod val="75000"/>
                  </a:schemeClr>
                </a:solidFill>
                <a:effectLst/>
              </a:rPr>
              <a:t>The devil plays a role in our struggles</a:t>
            </a:r>
            <a:endParaRPr lang="en-US" b="1" dirty="0">
              <a:effectLst/>
            </a:endParaRPr>
          </a:p>
        </p:txBody>
      </p:sp>
      <p:sp>
        <p:nvSpPr>
          <p:cNvPr id="3" name="Content Placeholder 2">
            <a:extLst>
              <a:ext uri="{FF2B5EF4-FFF2-40B4-BE49-F238E27FC236}">
                <a16:creationId xmlns:a16="http://schemas.microsoft.com/office/drawing/2014/main" id="{F87BF55A-130B-448B-93B4-C38B6582ED1E}"/>
              </a:ext>
            </a:extLst>
          </p:cNvPr>
          <p:cNvSpPr>
            <a:spLocks noGrp="1"/>
          </p:cNvSpPr>
          <p:nvPr>
            <p:ph idx="1"/>
          </p:nvPr>
        </p:nvSpPr>
        <p:spPr>
          <a:xfrm>
            <a:off x="924443" y="1464225"/>
            <a:ext cx="10353762" cy="5253567"/>
          </a:xfrm>
        </p:spPr>
        <p:txBody>
          <a:bodyPr>
            <a:normAutofit fontScale="40000" lnSpcReduction="20000"/>
          </a:bodyPr>
          <a:lstStyle/>
          <a:p>
            <a:r>
              <a:rPr lang="en-US" sz="4200" dirty="0">
                <a:latin typeface="Copperplate Gothic Bold" panose="020E0705020206020404" pitchFamily="34" charset="0"/>
                <a:ea typeface="Segoe UI Emoji" panose="020B0502040204020203" pitchFamily="34" charset="0"/>
              </a:rPr>
              <a:t>[2Co 10:5 KJV] 5 Casting down </a:t>
            </a:r>
            <a:r>
              <a:rPr lang="en-US" sz="4200" dirty="0">
                <a:solidFill>
                  <a:srgbClr val="0070C0"/>
                </a:solidFill>
                <a:latin typeface="Copperplate Gothic Bold" panose="020E0705020206020404" pitchFamily="34" charset="0"/>
                <a:ea typeface="Segoe UI Emoji" panose="020B0502040204020203" pitchFamily="34" charset="0"/>
              </a:rPr>
              <a:t>imaginations, and every high thing </a:t>
            </a:r>
            <a:r>
              <a:rPr lang="en-US" sz="4200" dirty="0">
                <a:latin typeface="Copperplate Gothic Bold" panose="020E0705020206020404" pitchFamily="34" charset="0"/>
                <a:ea typeface="Segoe UI Emoji" panose="020B0502040204020203" pitchFamily="34" charset="0"/>
              </a:rPr>
              <a:t>that </a:t>
            </a:r>
            <a:r>
              <a:rPr lang="en-US" sz="4200" dirty="0" err="1">
                <a:latin typeface="Copperplate Gothic Bold" panose="020E0705020206020404" pitchFamily="34" charset="0"/>
                <a:ea typeface="Segoe UI Emoji" panose="020B0502040204020203" pitchFamily="34" charset="0"/>
              </a:rPr>
              <a:t>exalteth</a:t>
            </a:r>
            <a:r>
              <a:rPr lang="en-US" sz="4200" dirty="0">
                <a:latin typeface="Copperplate Gothic Bold" panose="020E0705020206020404" pitchFamily="34" charset="0"/>
                <a:ea typeface="Segoe UI Emoji" panose="020B0502040204020203" pitchFamily="34" charset="0"/>
              </a:rPr>
              <a:t> itself against the knowledge of God, and bringing into captivity every thought to the obedience of Christ;</a:t>
            </a:r>
          </a:p>
          <a:p>
            <a:endParaRPr lang="en-US" dirty="0">
              <a:latin typeface="Segoe UI Emoji" panose="020B0502040204020203" pitchFamily="34" charset="0"/>
              <a:ea typeface="Segoe UI Emoji" panose="020B0502040204020203" pitchFamily="34" charset="0"/>
            </a:endParaRPr>
          </a:p>
          <a:p>
            <a:r>
              <a:rPr lang="en-US" sz="4500" dirty="0">
                <a:latin typeface="Segoe UI Emoji" panose="020B0502040204020203" pitchFamily="34" charset="0"/>
                <a:ea typeface="Segoe UI Emoji" panose="020B0502040204020203" pitchFamily="34" charset="0"/>
              </a:rPr>
              <a:t>[2Co 2:11 KJV] 11 Lest </a:t>
            </a:r>
            <a:r>
              <a:rPr lang="en-US" sz="4500" dirty="0">
                <a:solidFill>
                  <a:srgbClr val="FF0000"/>
                </a:solidFill>
                <a:latin typeface="Segoe UI Emoji" panose="020B0502040204020203" pitchFamily="34" charset="0"/>
                <a:ea typeface="Segoe UI Emoji" panose="020B0502040204020203" pitchFamily="34" charset="0"/>
              </a:rPr>
              <a:t>Satan</a:t>
            </a:r>
            <a:r>
              <a:rPr lang="en-US" sz="4500" dirty="0">
                <a:latin typeface="Segoe UI Emoji" panose="020B0502040204020203" pitchFamily="34" charset="0"/>
                <a:ea typeface="Segoe UI Emoji" panose="020B0502040204020203" pitchFamily="34" charset="0"/>
              </a:rPr>
              <a:t> should get an advantage of us: for we are not ignorant of his devices.</a:t>
            </a:r>
          </a:p>
          <a:p>
            <a:r>
              <a:rPr lang="en-US" sz="4500" dirty="0">
                <a:latin typeface="Segoe UI Emoji" panose="020B0502040204020203" pitchFamily="34" charset="0"/>
                <a:ea typeface="Segoe UI Emoji" panose="020B0502040204020203" pitchFamily="34" charset="0"/>
              </a:rPr>
              <a:t>[2Co 11:14 KJV] 14 And no marvel; for </a:t>
            </a:r>
            <a:r>
              <a:rPr lang="en-US" sz="4500" dirty="0">
                <a:solidFill>
                  <a:srgbClr val="FF0000"/>
                </a:solidFill>
                <a:latin typeface="Segoe UI Emoji" panose="020B0502040204020203" pitchFamily="34" charset="0"/>
                <a:ea typeface="Segoe UI Emoji" panose="020B0502040204020203" pitchFamily="34" charset="0"/>
              </a:rPr>
              <a:t>Satan</a:t>
            </a:r>
            <a:r>
              <a:rPr lang="en-US" sz="4500" dirty="0">
                <a:latin typeface="Segoe UI Emoji" panose="020B0502040204020203" pitchFamily="34" charset="0"/>
                <a:ea typeface="Segoe UI Emoji" panose="020B0502040204020203" pitchFamily="34" charset="0"/>
              </a:rPr>
              <a:t> himself is transformed into an angel of light.</a:t>
            </a:r>
          </a:p>
          <a:p>
            <a:r>
              <a:rPr lang="en-US" sz="4500" dirty="0">
                <a:latin typeface="Segoe UI Emoji" panose="020B0502040204020203" pitchFamily="34" charset="0"/>
                <a:ea typeface="Segoe UI Emoji" panose="020B0502040204020203" pitchFamily="34" charset="0"/>
              </a:rPr>
              <a:t>[1Th 2:18 KJV] 18 Wherefore we would have come unto you, even I Paul, once and again; but </a:t>
            </a:r>
            <a:r>
              <a:rPr lang="en-US" sz="4500" dirty="0">
                <a:solidFill>
                  <a:srgbClr val="FF0000"/>
                </a:solidFill>
                <a:latin typeface="Segoe UI Emoji" panose="020B0502040204020203" pitchFamily="34" charset="0"/>
                <a:ea typeface="Segoe UI Emoji" panose="020B0502040204020203" pitchFamily="34" charset="0"/>
              </a:rPr>
              <a:t>Satan</a:t>
            </a:r>
            <a:r>
              <a:rPr lang="en-US" sz="4500" dirty="0">
                <a:latin typeface="Segoe UI Emoji" panose="020B0502040204020203" pitchFamily="34" charset="0"/>
                <a:ea typeface="Segoe UI Emoji" panose="020B0502040204020203" pitchFamily="34" charset="0"/>
              </a:rPr>
              <a:t> hindered us.</a:t>
            </a:r>
          </a:p>
          <a:p>
            <a:r>
              <a:rPr lang="en-US" sz="4500" dirty="0">
                <a:latin typeface="Segoe UI Emoji" panose="020B0502040204020203" pitchFamily="34" charset="0"/>
                <a:ea typeface="Segoe UI Emoji" panose="020B0502040204020203" pitchFamily="34" charset="0"/>
              </a:rPr>
              <a:t>[1Ti 5:15 KJV] 15 For some are already turned aside after </a:t>
            </a:r>
            <a:r>
              <a:rPr lang="en-US" sz="4500" dirty="0">
                <a:solidFill>
                  <a:srgbClr val="FF0000"/>
                </a:solidFill>
                <a:latin typeface="Segoe UI Emoji" panose="020B0502040204020203" pitchFamily="34" charset="0"/>
                <a:ea typeface="Segoe UI Emoji" panose="020B0502040204020203" pitchFamily="34" charset="0"/>
              </a:rPr>
              <a:t>Satan</a:t>
            </a:r>
            <a:r>
              <a:rPr lang="en-US" sz="4500" dirty="0">
                <a:latin typeface="Segoe UI Emoji" panose="020B0502040204020203" pitchFamily="34" charset="0"/>
                <a:ea typeface="Segoe UI Emoji" panose="020B0502040204020203" pitchFamily="34" charset="0"/>
              </a:rPr>
              <a:t>.</a:t>
            </a:r>
          </a:p>
          <a:p>
            <a:r>
              <a:rPr lang="en-US" sz="4500" dirty="0">
                <a:latin typeface="Segoe UI Emoji" panose="020B0502040204020203" pitchFamily="34" charset="0"/>
                <a:ea typeface="Segoe UI Emoji" panose="020B0502040204020203" pitchFamily="34" charset="0"/>
              </a:rPr>
              <a:t>[Eph 4:27 KJV] 27 Neither give place to the </a:t>
            </a:r>
            <a:r>
              <a:rPr lang="en-US" sz="4500" dirty="0">
                <a:solidFill>
                  <a:srgbClr val="FF0000"/>
                </a:solidFill>
                <a:latin typeface="Segoe UI Emoji" panose="020B0502040204020203" pitchFamily="34" charset="0"/>
                <a:ea typeface="Segoe UI Emoji" panose="020B0502040204020203" pitchFamily="34" charset="0"/>
              </a:rPr>
              <a:t>devil</a:t>
            </a:r>
            <a:r>
              <a:rPr lang="en-US" sz="4500" dirty="0">
                <a:latin typeface="Segoe UI Emoji" panose="020B0502040204020203" pitchFamily="34" charset="0"/>
                <a:ea typeface="Segoe UI Emoji" panose="020B0502040204020203" pitchFamily="34" charset="0"/>
              </a:rPr>
              <a:t>.</a:t>
            </a:r>
          </a:p>
          <a:p>
            <a:r>
              <a:rPr lang="en-US" sz="4500" dirty="0">
                <a:latin typeface="Segoe UI Emoji" panose="020B0502040204020203" pitchFamily="34" charset="0"/>
                <a:ea typeface="Segoe UI Emoji" panose="020B0502040204020203" pitchFamily="34" charset="0"/>
              </a:rPr>
              <a:t>[Eph 6:11 KJV] 11 Put on the whole </a:t>
            </a:r>
            <a:r>
              <a:rPr lang="en-US" sz="4500" dirty="0" err="1">
                <a:latin typeface="Segoe UI Emoji" panose="020B0502040204020203" pitchFamily="34" charset="0"/>
                <a:ea typeface="Segoe UI Emoji" panose="020B0502040204020203" pitchFamily="34" charset="0"/>
              </a:rPr>
              <a:t>armour</a:t>
            </a:r>
            <a:r>
              <a:rPr lang="en-US" sz="4500" dirty="0">
                <a:latin typeface="Segoe UI Emoji" panose="020B0502040204020203" pitchFamily="34" charset="0"/>
                <a:ea typeface="Segoe UI Emoji" panose="020B0502040204020203" pitchFamily="34" charset="0"/>
              </a:rPr>
              <a:t> of God, that ye may be able to stand against the wiles of the </a:t>
            </a:r>
            <a:r>
              <a:rPr lang="en-US" sz="4500" dirty="0">
                <a:solidFill>
                  <a:srgbClr val="FF0000"/>
                </a:solidFill>
                <a:latin typeface="Segoe UI Emoji" panose="020B0502040204020203" pitchFamily="34" charset="0"/>
                <a:ea typeface="Segoe UI Emoji" panose="020B0502040204020203" pitchFamily="34" charset="0"/>
              </a:rPr>
              <a:t>devil</a:t>
            </a:r>
            <a:r>
              <a:rPr lang="en-US" sz="4500" dirty="0">
                <a:latin typeface="Segoe UI Emoji" panose="020B0502040204020203" pitchFamily="34" charset="0"/>
                <a:ea typeface="Segoe UI Emoji" panose="020B0502040204020203" pitchFamily="34" charset="0"/>
              </a:rPr>
              <a:t>.</a:t>
            </a:r>
          </a:p>
          <a:p>
            <a:r>
              <a:rPr lang="en-US" sz="4500" dirty="0">
                <a:latin typeface="Segoe UI Emoji" panose="020B0502040204020203" pitchFamily="34" charset="0"/>
                <a:ea typeface="Segoe UI Emoji" panose="020B0502040204020203" pitchFamily="34" charset="0"/>
              </a:rPr>
              <a:t>[1Ti 3:6-7 KJV] 6 Not a novice, lest being lifted up with pride he fall into the condemnation of the </a:t>
            </a:r>
            <a:r>
              <a:rPr lang="en-US" sz="4500" dirty="0">
                <a:solidFill>
                  <a:srgbClr val="FF0000"/>
                </a:solidFill>
                <a:latin typeface="Segoe UI Emoji" panose="020B0502040204020203" pitchFamily="34" charset="0"/>
                <a:ea typeface="Segoe UI Emoji" panose="020B0502040204020203" pitchFamily="34" charset="0"/>
              </a:rPr>
              <a:t>devil</a:t>
            </a:r>
            <a:r>
              <a:rPr lang="en-US" sz="4500" dirty="0">
                <a:latin typeface="Segoe UI Emoji" panose="020B0502040204020203" pitchFamily="34" charset="0"/>
                <a:ea typeface="Segoe UI Emoji" panose="020B0502040204020203" pitchFamily="34" charset="0"/>
              </a:rPr>
              <a:t>. 7 Moreover he must have a good report of them which are without; lest he fall into reproach and the snare of the </a:t>
            </a:r>
            <a:r>
              <a:rPr lang="en-US" sz="4500" dirty="0">
                <a:solidFill>
                  <a:srgbClr val="FF0000"/>
                </a:solidFill>
                <a:latin typeface="Segoe UI Emoji" panose="020B0502040204020203" pitchFamily="34" charset="0"/>
                <a:ea typeface="Segoe UI Emoji" panose="020B0502040204020203" pitchFamily="34" charset="0"/>
              </a:rPr>
              <a:t>devil</a:t>
            </a:r>
            <a:r>
              <a:rPr lang="en-US" sz="4500" dirty="0">
                <a:latin typeface="Segoe UI Emoji" panose="020B0502040204020203" pitchFamily="34" charset="0"/>
                <a:ea typeface="Segoe UI Emoji" panose="020B0502040204020203" pitchFamily="34" charset="0"/>
              </a:rPr>
              <a:t>.</a:t>
            </a:r>
          </a:p>
          <a:p>
            <a:r>
              <a:rPr lang="en-US" sz="4500" dirty="0">
                <a:latin typeface="Segoe UI Emoji" panose="020B0502040204020203" pitchFamily="34" charset="0"/>
                <a:ea typeface="Segoe UI Emoji" panose="020B0502040204020203" pitchFamily="34" charset="0"/>
              </a:rPr>
              <a:t>[2Ti 2:26 KJV] 26 And [that] they may recover themselves out of the snare of the </a:t>
            </a:r>
            <a:r>
              <a:rPr lang="en-US" sz="4500" dirty="0">
                <a:solidFill>
                  <a:srgbClr val="FF0000"/>
                </a:solidFill>
                <a:latin typeface="Segoe UI Emoji" panose="020B0502040204020203" pitchFamily="34" charset="0"/>
                <a:ea typeface="Segoe UI Emoji" panose="020B0502040204020203" pitchFamily="34" charset="0"/>
              </a:rPr>
              <a:t>devil</a:t>
            </a:r>
            <a:r>
              <a:rPr lang="en-US" sz="4500" dirty="0">
                <a:latin typeface="Segoe UI Emoji" panose="020B0502040204020203" pitchFamily="34" charset="0"/>
                <a:ea typeface="Segoe UI Emoji" panose="020B0502040204020203" pitchFamily="34" charset="0"/>
              </a:rPr>
              <a:t>, who are taken captive by him at his will.</a:t>
            </a:r>
          </a:p>
          <a:p>
            <a:endParaRPr lang="en-US" dirty="0">
              <a:latin typeface="Segoe UI Emoji" panose="020B0502040204020203" pitchFamily="34" charset="0"/>
              <a:ea typeface="Segoe UI Emoji" panose="020B0502040204020203" pitchFamily="34" charset="0"/>
            </a:endParaRPr>
          </a:p>
        </p:txBody>
      </p:sp>
    </p:spTree>
    <p:extLst>
      <p:ext uri="{BB962C8B-B14F-4D97-AF65-F5344CB8AC3E}">
        <p14:creationId xmlns:p14="http://schemas.microsoft.com/office/powerpoint/2010/main" val="3267064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20019-0841-4408-BA8A-104B920A4A68}"/>
              </a:ext>
            </a:extLst>
          </p:cNvPr>
          <p:cNvSpPr>
            <a:spLocks noGrp="1"/>
          </p:cNvSpPr>
          <p:nvPr>
            <p:ph type="title"/>
          </p:nvPr>
        </p:nvSpPr>
        <p:spPr>
          <a:xfrm>
            <a:off x="176488" y="235821"/>
            <a:ext cx="5255581" cy="789287"/>
          </a:xfrm>
        </p:spPr>
        <p:txBody>
          <a:bodyPr>
            <a:noAutofit/>
          </a:bodyPr>
          <a:lstStyle/>
          <a:p>
            <a:r>
              <a:rPr lang="en-US" sz="4800" b="1" dirty="0">
                <a:solidFill>
                  <a:schemeClr val="accent2">
                    <a:lumMod val="75000"/>
                  </a:schemeClr>
                </a:solidFill>
                <a:effectLst/>
              </a:rPr>
              <a:t>The Battleground</a:t>
            </a:r>
          </a:p>
        </p:txBody>
      </p:sp>
      <p:pic>
        <p:nvPicPr>
          <p:cNvPr id="1026" name="Picture 2">
            <a:extLst>
              <a:ext uri="{FF2B5EF4-FFF2-40B4-BE49-F238E27FC236}">
                <a16:creationId xmlns:a16="http://schemas.microsoft.com/office/drawing/2014/main" id="{9413DA08-AACD-4C94-B2BC-6C307D793EB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627481" y="461361"/>
            <a:ext cx="4762500" cy="4972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6C6891AA-854C-466B-BD1E-D1A2761BB4B6}"/>
              </a:ext>
            </a:extLst>
          </p:cNvPr>
          <p:cNvSpPr>
            <a:spLocks noGrp="1"/>
          </p:cNvSpPr>
          <p:nvPr>
            <p:ph type="body" sz="half" idx="2"/>
          </p:nvPr>
        </p:nvSpPr>
        <p:spPr>
          <a:xfrm>
            <a:off x="176489" y="1424588"/>
            <a:ext cx="4158006" cy="5372907"/>
          </a:xfrm>
        </p:spPr>
        <p:txBody>
          <a:bodyPr>
            <a:normAutofit/>
          </a:bodyPr>
          <a:lstStyle/>
          <a:p>
            <a:r>
              <a:rPr lang="en-US" sz="4000" dirty="0">
                <a:latin typeface="Segoe UI Emoji" panose="020B0502040204020203" pitchFamily="34" charset="0"/>
                <a:ea typeface="Segoe UI Emoji" panose="020B0502040204020203" pitchFamily="34" charset="0"/>
              </a:rPr>
              <a:t>The battle is fought here…</a:t>
            </a:r>
          </a:p>
          <a:p>
            <a:pPr algn="l"/>
            <a:r>
              <a:rPr lang="en-US" sz="2000" dirty="0">
                <a:latin typeface="Segoe UI Emoji" panose="020B0502040204020203" pitchFamily="34" charset="0"/>
                <a:ea typeface="Segoe UI Emoji" panose="020B0502040204020203" pitchFamily="34" charset="0"/>
              </a:rPr>
              <a:t>[Rom 12:2 KJV] 2 And be not conformed to this world: but be ye transformed by the renewing of your </a:t>
            </a:r>
            <a:r>
              <a:rPr lang="en-US" sz="2000" dirty="0">
                <a:solidFill>
                  <a:srgbClr val="FF0000"/>
                </a:solidFill>
                <a:latin typeface="Segoe UI Emoji" panose="020B0502040204020203" pitchFamily="34" charset="0"/>
                <a:ea typeface="Segoe UI Emoji" panose="020B0502040204020203" pitchFamily="34" charset="0"/>
              </a:rPr>
              <a:t>mind</a:t>
            </a:r>
            <a:r>
              <a:rPr lang="en-US" sz="2000" dirty="0">
                <a:latin typeface="Segoe UI Emoji" panose="020B0502040204020203" pitchFamily="34" charset="0"/>
                <a:ea typeface="Segoe UI Emoji" panose="020B0502040204020203" pitchFamily="34" charset="0"/>
              </a:rPr>
              <a:t>, that ye may prove what [is] that good, and acceptable, and perfect, will of God.</a:t>
            </a:r>
          </a:p>
          <a:p>
            <a:pPr algn="l"/>
            <a:r>
              <a:rPr lang="en-US" sz="2000" dirty="0">
                <a:latin typeface="Segoe UI Emoji" panose="020B0502040204020203" pitchFamily="34" charset="0"/>
                <a:ea typeface="Segoe UI Emoji" panose="020B0502040204020203" pitchFamily="34" charset="0"/>
              </a:rPr>
              <a:t>[Eph 4:23 KJV] 23 And be renewed in the spirit of your </a:t>
            </a:r>
            <a:r>
              <a:rPr lang="en-US" sz="2000" dirty="0">
                <a:solidFill>
                  <a:srgbClr val="FF0000"/>
                </a:solidFill>
                <a:latin typeface="Segoe UI Emoji" panose="020B0502040204020203" pitchFamily="34" charset="0"/>
                <a:ea typeface="Segoe UI Emoji" panose="020B0502040204020203" pitchFamily="34" charset="0"/>
              </a:rPr>
              <a:t>mind</a:t>
            </a:r>
            <a:r>
              <a:rPr lang="en-US" sz="2000" dirty="0">
                <a:latin typeface="Segoe UI Emoji" panose="020B0502040204020203" pitchFamily="34" charset="0"/>
                <a:ea typeface="Segoe UI Emoji" panose="020B0502040204020203" pitchFamily="34" charset="0"/>
              </a:rPr>
              <a:t>;</a:t>
            </a:r>
          </a:p>
          <a:p>
            <a:pPr algn="l"/>
            <a:r>
              <a:rPr lang="en-US" sz="2000" dirty="0">
                <a:latin typeface="Segoe UI Emoji" panose="020B0502040204020203" pitchFamily="34" charset="0"/>
                <a:ea typeface="Segoe UI Emoji" panose="020B0502040204020203" pitchFamily="34" charset="0"/>
              </a:rPr>
              <a:t>[Col 3:2 RSV] 2 Set your </a:t>
            </a:r>
            <a:r>
              <a:rPr lang="en-US" sz="2000" dirty="0">
                <a:solidFill>
                  <a:srgbClr val="FF0000"/>
                </a:solidFill>
                <a:latin typeface="Segoe UI Emoji" panose="020B0502040204020203" pitchFamily="34" charset="0"/>
                <a:ea typeface="Segoe UI Emoji" panose="020B0502040204020203" pitchFamily="34" charset="0"/>
              </a:rPr>
              <a:t>minds</a:t>
            </a:r>
            <a:r>
              <a:rPr lang="en-US" sz="2000" dirty="0">
                <a:latin typeface="Segoe UI Emoji" panose="020B0502040204020203" pitchFamily="34" charset="0"/>
                <a:ea typeface="Segoe UI Emoji" panose="020B0502040204020203" pitchFamily="34" charset="0"/>
              </a:rPr>
              <a:t> on things that are above, not on things that are on earth.</a:t>
            </a:r>
          </a:p>
          <a:p>
            <a:endParaRPr lang="en-US" sz="4000" dirty="0">
              <a:latin typeface="Segoe UI Emoji" panose="020B0502040204020203" pitchFamily="34" charset="0"/>
              <a:ea typeface="Segoe UI Emoji" panose="020B0502040204020203" pitchFamily="34" charset="0"/>
            </a:endParaRPr>
          </a:p>
          <a:p>
            <a:endParaRPr lang="en-US" sz="4000" dirty="0">
              <a:latin typeface="Segoe UI Emoji" panose="020B0502040204020203" pitchFamily="34" charset="0"/>
              <a:ea typeface="Segoe UI Emoji" panose="020B0502040204020203" pitchFamily="34" charset="0"/>
            </a:endParaRPr>
          </a:p>
          <a:p>
            <a:endParaRPr lang="en-US" sz="4000" dirty="0">
              <a:latin typeface="Segoe UI Emoji" panose="020B0502040204020203" pitchFamily="34" charset="0"/>
              <a:ea typeface="Segoe UI Emoji" panose="020B0502040204020203" pitchFamily="34" charset="0"/>
            </a:endParaRPr>
          </a:p>
        </p:txBody>
      </p:sp>
      <p:cxnSp>
        <p:nvCxnSpPr>
          <p:cNvPr id="10" name="Straight Arrow Connector 9">
            <a:extLst>
              <a:ext uri="{FF2B5EF4-FFF2-40B4-BE49-F238E27FC236}">
                <a16:creationId xmlns:a16="http://schemas.microsoft.com/office/drawing/2014/main" id="{4BB8C037-494F-4575-A573-FF679B8ED4B0}"/>
              </a:ext>
            </a:extLst>
          </p:cNvPr>
          <p:cNvCxnSpPr/>
          <p:nvPr/>
        </p:nvCxnSpPr>
        <p:spPr>
          <a:xfrm>
            <a:off x="3861786" y="2555011"/>
            <a:ext cx="1855433" cy="32847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2F3B3805-BBE0-46D1-ABBF-12884CB4C2EB}"/>
              </a:ext>
            </a:extLst>
          </p:cNvPr>
          <p:cNvCxnSpPr>
            <a:cxnSpLocks/>
          </p:cNvCxnSpPr>
          <p:nvPr/>
        </p:nvCxnSpPr>
        <p:spPr>
          <a:xfrm flipV="1">
            <a:off x="4169664" y="3665515"/>
            <a:ext cx="1844957" cy="24615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a:extLst>
              <a:ext uri="{FF2B5EF4-FFF2-40B4-BE49-F238E27FC236}">
                <a16:creationId xmlns:a16="http://schemas.microsoft.com/office/drawing/2014/main" id="{071A89DB-3EE2-4B8F-8786-F4C6156F2367}"/>
              </a:ext>
            </a:extLst>
          </p:cNvPr>
          <p:cNvCxnSpPr>
            <a:cxnSpLocks/>
          </p:cNvCxnSpPr>
          <p:nvPr/>
        </p:nvCxnSpPr>
        <p:spPr>
          <a:xfrm flipV="1">
            <a:off x="3986784" y="3911673"/>
            <a:ext cx="2126221" cy="152173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 name="Rectangle 2">
            <a:extLst>
              <a:ext uri="{FF2B5EF4-FFF2-40B4-BE49-F238E27FC236}">
                <a16:creationId xmlns:a16="http://schemas.microsoft.com/office/drawing/2014/main" id="{66531293-1E88-4E5C-905E-28F2BC8F998E}"/>
              </a:ext>
            </a:extLst>
          </p:cNvPr>
          <p:cNvSpPr/>
          <p:nvPr/>
        </p:nvSpPr>
        <p:spPr>
          <a:xfrm>
            <a:off x="5217342" y="5474057"/>
            <a:ext cx="6151912" cy="1323439"/>
          </a:xfrm>
          <a:prstGeom prst="rect">
            <a:avLst/>
          </a:prstGeom>
        </p:spPr>
        <p:txBody>
          <a:bodyPr wrap="square">
            <a:spAutoFit/>
          </a:bodyPr>
          <a:lstStyle/>
          <a:p>
            <a:r>
              <a:rPr lang="en-US" sz="2000" dirty="0">
                <a:solidFill>
                  <a:schemeClr val="tx2"/>
                </a:solidFill>
                <a:latin typeface="Segoe UI" panose="020B0502040204020203" pitchFamily="34" charset="0"/>
                <a:cs typeface="Segoe UI" panose="020B0502040204020203" pitchFamily="34" charset="0"/>
              </a:rPr>
              <a:t>[Rom 7:23 KJV] 23 But I see another law in my members, warring against the law of my mind, and bringing me into captivity to the law of sin which is in my members.</a:t>
            </a:r>
          </a:p>
        </p:txBody>
      </p:sp>
    </p:spTree>
    <p:extLst>
      <p:ext uri="{BB962C8B-B14F-4D97-AF65-F5344CB8AC3E}">
        <p14:creationId xmlns:p14="http://schemas.microsoft.com/office/powerpoint/2010/main" val="3420216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9FCC4-3654-4C9D-A0BE-305E98782990}"/>
              </a:ext>
            </a:extLst>
          </p:cNvPr>
          <p:cNvSpPr>
            <a:spLocks noGrp="1"/>
          </p:cNvSpPr>
          <p:nvPr>
            <p:ph type="title"/>
          </p:nvPr>
        </p:nvSpPr>
        <p:spPr/>
        <p:txBody>
          <a:bodyPr>
            <a:normAutofit fontScale="90000"/>
          </a:bodyPr>
          <a:lstStyle/>
          <a:p>
            <a:r>
              <a:rPr lang="en-US" b="1" dirty="0">
                <a:solidFill>
                  <a:schemeClr val="accent2">
                    <a:lumMod val="75000"/>
                  </a:schemeClr>
                </a:solidFill>
                <a:effectLst/>
              </a:rPr>
              <a:t>Old versus New neuropathways</a:t>
            </a:r>
            <a:br>
              <a:rPr lang="en-US" b="1" dirty="0">
                <a:solidFill>
                  <a:schemeClr val="accent2">
                    <a:lumMod val="75000"/>
                  </a:schemeClr>
                </a:solidFill>
                <a:effectLst/>
              </a:rPr>
            </a:br>
            <a:r>
              <a:rPr lang="en-US" sz="2700" b="1" dirty="0">
                <a:solidFill>
                  <a:srgbClr val="0070C0"/>
                </a:solidFill>
                <a:effectLst/>
              </a:rPr>
              <a:t>Temptations &amp; the brain explained</a:t>
            </a:r>
          </a:p>
        </p:txBody>
      </p:sp>
      <p:pic>
        <p:nvPicPr>
          <p:cNvPr id="6" name="Online Media 5" title="Neuroplasticity">
            <a:hlinkClick r:id="" action="ppaction://media"/>
            <a:extLst>
              <a:ext uri="{FF2B5EF4-FFF2-40B4-BE49-F238E27FC236}">
                <a16:creationId xmlns:a16="http://schemas.microsoft.com/office/drawing/2014/main" id="{53BAC69D-6B00-42AA-88DA-9CF390AAED5D}"/>
              </a:ext>
            </a:extLst>
          </p:cNvPr>
          <p:cNvPicPr>
            <a:picLocks noGrp="1" noRot="1" noChangeAspect="1"/>
          </p:cNvPicPr>
          <p:nvPr>
            <p:ph idx="1"/>
            <a:videoFile r:link="rId1"/>
          </p:nvPr>
        </p:nvPicPr>
        <p:blipFill>
          <a:blip r:embed="rId4"/>
          <a:stretch>
            <a:fillRect/>
          </a:stretch>
        </p:blipFill>
        <p:spPr>
          <a:xfrm>
            <a:off x="2058283" y="1800225"/>
            <a:ext cx="8365067" cy="47053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3399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223D216EA8214F91FDCA0650C03201" ma:contentTypeVersion="9" ma:contentTypeDescription="Create a new document." ma:contentTypeScope="" ma:versionID="9f37cac7889b5e122f33c1c4c028ad81">
  <xsd:schema xmlns:xsd="http://www.w3.org/2001/XMLSchema" xmlns:xs="http://www.w3.org/2001/XMLSchema" xmlns:p="http://schemas.microsoft.com/office/2006/metadata/properties" xmlns:ns3="0e578ef5-df0f-46ae-a9e9-ebbf16ea6f3a" targetNamespace="http://schemas.microsoft.com/office/2006/metadata/properties" ma:root="true" ma:fieldsID="210707cf000e89db6a71b883a721ebb7" ns3:_="">
    <xsd:import namespace="0e578ef5-df0f-46ae-a9e9-ebbf16ea6f3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578ef5-df0f-46ae-a9e9-ebbf16ea6f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F2084DF-0247-4020-A03A-5658EF486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578ef5-df0f-46ae-a9e9-ebbf16ea6f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438786-1268-4242-AE7A-8228BCBA36CB}">
  <ds:schemaRefs>
    <ds:schemaRef ds:uri="http://schemas.microsoft.com/sharepoint/v3/contenttype/forms"/>
  </ds:schemaRefs>
</ds:datastoreItem>
</file>

<file path=customXml/itemProps3.xml><?xml version="1.0" encoding="utf-8"?>
<ds:datastoreItem xmlns:ds="http://schemas.openxmlformats.org/officeDocument/2006/customXml" ds:itemID="{24E3D045-FE1D-46F0-8AAB-9C8A5E3D17D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Slate</Template>
  <TotalTime>13419</TotalTime>
  <Words>4482</Words>
  <Application>Microsoft Office PowerPoint</Application>
  <PresentationFormat>Widescreen</PresentationFormat>
  <Paragraphs>322</Paragraphs>
  <Slides>23</Slides>
  <Notes>23</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Algerian</vt:lpstr>
      <vt:lpstr>Arial</vt:lpstr>
      <vt:lpstr>Bahnschrift</vt:lpstr>
      <vt:lpstr>Calibri</vt:lpstr>
      <vt:lpstr>Calisto MT</vt:lpstr>
      <vt:lpstr>Castellar</vt:lpstr>
      <vt:lpstr>Copperplate Gothic Bold</vt:lpstr>
      <vt:lpstr>Playfair Display</vt:lpstr>
      <vt:lpstr>Rockwell</vt:lpstr>
      <vt:lpstr>Segoe UI</vt:lpstr>
      <vt:lpstr>Segoe UI Emoji</vt:lpstr>
      <vt:lpstr>Wingdings 2</vt:lpstr>
      <vt:lpstr>Slate</vt:lpstr>
      <vt:lpstr>  </vt:lpstr>
      <vt:lpstr>My testimony</vt:lpstr>
      <vt:lpstr>A question asked by a brother in Christ</vt:lpstr>
      <vt:lpstr> 2Co. 12:10 – in context</vt:lpstr>
      <vt:lpstr>Our flesh is weak…</vt:lpstr>
      <vt:lpstr>A messenger of Satan vs. flesh and blood</vt:lpstr>
      <vt:lpstr>The devil plays a role in our struggles</vt:lpstr>
      <vt:lpstr>The Battleground</vt:lpstr>
      <vt:lpstr>Old versus New neuropathways Temptations &amp; the brain explained</vt:lpstr>
      <vt:lpstr>A contradiction? No – just faulty brain wiring getting in the way</vt:lpstr>
      <vt:lpstr>Our choices explained through neuroplasticity</vt:lpstr>
      <vt:lpstr>What does it mean to feel “weak”?</vt:lpstr>
      <vt:lpstr>Christ can sympathize with our struggle against sin</vt:lpstr>
      <vt:lpstr>3 examples of Christ’ temptations</vt:lpstr>
      <vt:lpstr>3 examples of Christ’ temptations</vt:lpstr>
      <vt:lpstr>3 examples of Christ’ temptations</vt:lpstr>
      <vt:lpstr>Our fight against temptations can feel “agonizing”</vt:lpstr>
      <vt:lpstr>Interesting translation from Darby</vt:lpstr>
      <vt:lpstr>We are not alone in this fight The Spirit assists in our weakness and is our armor, “IF” we choose to put It on.</vt:lpstr>
      <vt:lpstr>Knowing the fellowship of His sufferings, will help us in our walk</vt:lpstr>
      <vt:lpstr>What are His sufferings?</vt:lpstr>
      <vt:lpstr>Paul wanted to be conformed to His “weakness”.</vt:lpstr>
      <vt:lpstr>Final Point: Prayer is vital When we are aware of our weakness, it carries a conviction of our need for Him.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I am weak, then I am strong”.</dc:title>
  <dc:creator>J&amp;J Tortilla Co.</dc:creator>
  <cp:lastModifiedBy>Bryan Ross</cp:lastModifiedBy>
  <cp:revision>99</cp:revision>
  <cp:lastPrinted>2019-12-30T23:25:15Z</cp:lastPrinted>
  <dcterms:created xsi:type="dcterms:W3CDTF">2019-11-10T03:33:19Z</dcterms:created>
  <dcterms:modified xsi:type="dcterms:W3CDTF">2020-01-07T10:16:39Z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0x010100CD223D216EA8214F91FDCA0650C03201</vt:lpwstr>
  </property>
</Properties>
</file>